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57" r:id="rId2"/>
    <p:sldId id="538" r:id="rId3"/>
    <p:sldId id="539" r:id="rId4"/>
    <p:sldId id="311" r:id="rId5"/>
    <p:sldId id="537" r:id="rId6"/>
    <p:sldId id="536" r:id="rId7"/>
    <p:sldId id="542" r:id="rId8"/>
    <p:sldId id="545" r:id="rId9"/>
    <p:sldId id="544" r:id="rId10"/>
    <p:sldId id="555" r:id="rId11"/>
    <p:sldId id="556" r:id="rId12"/>
    <p:sldId id="557" r:id="rId13"/>
    <p:sldId id="558" r:id="rId14"/>
    <p:sldId id="562" r:id="rId15"/>
    <p:sldId id="559" r:id="rId16"/>
    <p:sldId id="560" r:id="rId17"/>
    <p:sldId id="563" r:id="rId18"/>
    <p:sldId id="564" r:id="rId19"/>
    <p:sldId id="565" r:id="rId20"/>
    <p:sldId id="571" r:id="rId21"/>
    <p:sldId id="561" r:id="rId22"/>
    <p:sldId id="570" r:id="rId23"/>
    <p:sldId id="566" r:id="rId24"/>
    <p:sldId id="575" r:id="rId25"/>
    <p:sldId id="573" r:id="rId26"/>
    <p:sldId id="567" r:id="rId27"/>
    <p:sldId id="569" r:id="rId28"/>
    <p:sldId id="568" r:id="rId29"/>
    <p:sldId id="546" r:id="rId30"/>
    <p:sldId id="554" r:id="rId31"/>
    <p:sldId id="576" r:id="rId32"/>
    <p:sldId id="577" r:id="rId33"/>
    <p:sldId id="578" r:id="rId34"/>
    <p:sldId id="579" r:id="rId35"/>
    <p:sldId id="580" r:id="rId36"/>
    <p:sldId id="581" r:id="rId37"/>
    <p:sldId id="582" r:id="rId38"/>
    <p:sldId id="583" r:id="rId39"/>
    <p:sldId id="584" r:id="rId40"/>
    <p:sldId id="585" r:id="rId41"/>
    <p:sldId id="586" r:id="rId42"/>
    <p:sldId id="587" r:id="rId43"/>
    <p:sldId id="588" r:id="rId44"/>
    <p:sldId id="589" r:id="rId45"/>
    <p:sldId id="590" r:id="rId46"/>
    <p:sldId id="591" r:id="rId47"/>
    <p:sldId id="592" r:id="rId48"/>
    <p:sldId id="593" r:id="rId49"/>
    <p:sldId id="594" r:id="rId50"/>
    <p:sldId id="595" r:id="rId51"/>
    <p:sldId id="596" r:id="rId52"/>
    <p:sldId id="597" r:id="rId53"/>
    <p:sldId id="598" r:id="rId54"/>
    <p:sldId id="599" r:id="rId55"/>
    <p:sldId id="600" r:id="rId56"/>
    <p:sldId id="601" r:id="rId57"/>
    <p:sldId id="602" r:id="rId58"/>
    <p:sldId id="603" r:id="rId59"/>
    <p:sldId id="604" r:id="rId60"/>
    <p:sldId id="605" r:id="rId61"/>
    <p:sldId id="606" r:id="rId62"/>
    <p:sldId id="607" r:id="rId63"/>
    <p:sldId id="608" r:id="rId64"/>
    <p:sldId id="609" r:id="rId65"/>
    <p:sldId id="610" r:id="rId66"/>
    <p:sldId id="611" r:id="rId67"/>
    <p:sldId id="612" r:id="rId68"/>
    <p:sldId id="613"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73" autoAdjust="0"/>
    <p:restoredTop sz="94660"/>
  </p:normalViewPr>
  <p:slideViewPr>
    <p:cSldViewPr snapToGrid="0">
      <p:cViewPr varScale="1">
        <p:scale>
          <a:sx n="83" d="100"/>
          <a:sy n="83" d="100"/>
        </p:scale>
        <p:origin x="96" y="19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A88C34-ED35-490E-A512-165E3657C7E4}" type="datetimeFigureOut">
              <a:rPr lang="en-CA" smtClean="0"/>
              <a:t>2022-02-17</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3F2B07-A233-4EAF-8B16-0B5AB8413316}" type="slidenum">
              <a:rPr lang="en-CA" smtClean="0"/>
              <a:t>‹#›</a:t>
            </a:fld>
            <a:endParaRPr lang="en-CA" dirty="0"/>
          </a:p>
        </p:txBody>
      </p:sp>
    </p:spTree>
    <p:extLst>
      <p:ext uri="{BB962C8B-B14F-4D97-AF65-F5344CB8AC3E}">
        <p14:creationId xmlns:p14="http://schemas.microsoft.com/office/powerpoint/2010/main" val="3939368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0339AFA6-BF0F-48AC-9591-E6DC4061591D}" type="datetimeFigureOut">
              <a:rPr lang="en-CA" smtClean="0">
                <a:solidFill>
                  <a:prstClr val="black">
                    <a:tint val="75000"/>
                  </a:prstClr>
                </a:solidFill>
              </a:rPr>
              <a:pPr/>
              <a:t>2022-02-17</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AC613C-54A5-416B-B277-4DCF6EFE6146}"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476601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339AFA6-BF0F-48AC-9591-E6DC4061591D}" type="datetimeFigureOut">
              <a:rPr lang="en-CA" smtClean="0">
                <a:solidFill>
                  <a:prstClr val="black">
                    <a:tint val="75000"/>
                  </a:prstClr>
                </a:solidFill>
              </a:rPr>
              <a:pPr/>
              <a:t>2022-02-17</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AC613C-54A5-416B-B277-4DCF6EFE6146}"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057889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339AFA6-BF0F-48AC-9591-E6DC4061591D}" type="datetimeFigureOut">
              <a:rPr lang="en-CA" smtClean="0">
                <a:solidFill>
                  <a:prstClr val="black">
                    <a:tint val="75000"/>
                  </a:prstClr>
                </a:solidFill>
              </a:rPr>
              <a:pPr/>
              <a:t>2022-02-17</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AC613C-54A5-416B-B277-4DCF6EFE6146}"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017783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Rectangle 9"/>
          <p:cNvSpPr/>
          <p:nvPr userDrawn="1"/>
        </p:nvSpPr>
        <p:spPr>
          <a:xfrm>
            <a:off x="0" y="0"/>
            <a:ext cx="12192000" cy="10527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Title 1"/>
          <p:cNvSpPr txBox="1">
            <a:spLocks/>
          </p:cNvSpPr>
          <p:nvPr userDrawn="1"/>
        </p:nvSpPr>
        <p:spPr>
          <a:xfrm>
            <a:off x="4271797" y="188641"/>
            <a:ext cx="4704523" cy="720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Devry Smith Frank </a:t>
            </a:r>
            <a:r>
              <a:rPr kumimoji="0" lang="en-US" sz="2000" b="0" i="1" u="none" strike="noStrike" kern="1200" cap="none" spc="0" normalizeH="0" baseline="0" noProof="0" dirty="0">
                <a:ln>
                  <a:noFill/>
                </a:ln>
                <a:solidFill>
                  <a:schemeClr val="accent1">
                    <a:lumMod val="50000"/>
                  </a:schemeClr>
                </a:solidFill>
                <a:effectLst/>
                <a:uLnTx/>
                <a:uFillTx/>
                <a:latin typeface="+mj-lt"/>
                <a:ea typeface="+mj-ea"/>
                <a:cs typeface="+mj-cs"/>
              </a:rPr>
              <a:t>LLP</a:t>
            </a:r>
            <a: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Lawyers &amp; Mediators</a:t>
            </a:r>
            <a:endParaRPr kumimoji="0" lang="en-CA"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2" name="Picture 11" descr="Final DSF LogoWhite.eps"/>
          <p:cNvPicPr>
            <a:picLocks noChangeAspect="1"/>
          </p:cNvPicPr>
          <p:nvPr userDrawn="1"/>
        </p:nvPicPr>
        <p:blipFill>
          <a:blip r:embed="rId2" cstate="print"/>
          <a:stretch>
            <a:fillRect/>
          </a:stretch>
        </p:blipFill>
        <p:spPr>
          <a:xfrm>
            <a:off x="3273431" y="188641"/>
            <a:ext cx="902356" cy="760337"/>
          </a:xfrm>
          <a:prstGeom prst="rect">
            <a:avLst/>
          </a:prstGeom>
        </p:spPr>
      </p:pic>
      <p:sp>
        <p:nvSpPr>
          <p:cNvPr id="13" name="Rectangle 12"/>
          <p:cNvSpPr/>
          <p:nvPr userDrawn="1"/>
        </p:nvSpPr>
        <p:spPr>
          <a:xfrm>
            <a:off x="0" y="1052736"/>
            <a:ext cx="12192000"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4" name="Rectangle 13"/>
          <p:cNvSpPr/>
          <p:nvPr userDrawn="1"/>
        </p:nvSpPr>
        <p:spPr>
          <a:xfrm>
            <a:off x="4655840" y="1052736"/>
            <a:ext cx="2592288" cy="400110"/>
          </a:xfrm>
          <a:prstGeom prst="rect">
            <a:avLst/>
          </a:prstGeom>
        </p:spPr>
        <p:txBody>
          <a:bodyPr wrap="square">
            <a:spAutoFit/>
          </a:bodyPr>
          <a:lstStyle/>
          <a:p>
            <a:pPr algn="ctr"/>
            <a:r>
              <a:rPr kumimoji="0" lang="en-US" sz="2000" b="1" i="0" u="none" strike="noStrike" kern="1200" cap="none" spc="0" normalizeH="0" baseline="0" noProof="0" dirty="0">
                <a:ln>
                  <a:noFill/>
                </a:ln>
                <a:solidFill>
                  <a:schemeClr val="bg1"/>
                </a:solidFill>
                <a:effectLst/>
                <a:uLnTx/>
                <a:uFillTx/>
                <a:latin typeface="+mn-lt"/>
                <a:ea typeface="+mn-ea"/>
                <a:cs typeface="+mn-cs"/>
              </a:rPr>
              <a:t>www.devrylaw.ca</a:t>
            </a:r>
            <a:endParaRPr lang="en-CA" sz="2000" b="1" dirty="0"/>
          </a:p>
        </p:txBody>
      </p:sp>
    </p:spTree>
    <p:extLst>
      <p:ext uri="{BB962C8B-B14F-4D97-AF65-F5344CB8AC3E}">
        <p14:creationId xmlns:p14="http://schemas.microsoft.com/office/powerpoint/2010/main" val="32422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Rectangle 9"/>
          <p:cNvSpPr/>
          <p:nvPr userDrawn="1"/>
        </p:nvSpPr>
        <p:spPr>
          <a:xfrm>
            <a:off x="0" y="0"/>
            <a:ext cx="12192000" cy="10527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Title 1"/>
          <p:cNvSpPr txBox="1">
            <a:spLocks/>
          </p:cNvSpPr>
          <p:nvPr userDrawn="1"/>
        </p:nvSpPr>
        <p:spPr>
          <a:xfrm>
            <a:off x="4271797" y="188641"/>
            <a:ext cx="4704523" cy="720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Devry Smith Frank </a:t>
            </a:r>
            <a:r>
              <a:rPr kumimoji="0" lang="en-US" sz="2000" b="0" i="1" u="none" strike="noStrike" kern="1200" cap="none" spc="0" normalizeH="0" baseline="0" noProof="0" dirty="0">
                <a:ln>
                  <a:noFill/>
                </a:ln>
                <a:solidFill>
                  <a:schemeClr val="accent1">
                    <a:lumMod val="50000"/>
                  </a:schemeClr>
                </a:solidFill>
                <a:effectLst/>
                <a:uLnTx/>
                <a:uFillTx/>
                <a:latin typeface="+mj-lt"/>
                <a:ea typeface="+mj-ea"/>
                <a:cs typeface="+mj-cs"/>
              </a:rPr>
              <a:t>LLP</a:t>
            </a:r>
            <a: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Lawyers &amp; Mediators</a:t>
            </a:r>
            <a:endParaRPr kumimoji="0" lang="en-CA"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2" name="Picture 11" descr="Final DSF LogoWhite.eps"/>
          <p:cNvPicPr>
            <a:picLocks noChangeAspect="1"/>
          </p:cNvPicPr>
          <p:nvPr userDrawn="1"/>
        </p:nvPicPr>
        <p:blipFill>
          <a:blip r:embed="rId2" cstate="print"/>
          <a:stretch>
            <a:fillRect/>
          </a:stretch>
        </p:blipFill>
        <p:spPr>
          <a:xfrm>
            <a:off x="3273431" y="188641"/>
            <a:ext cx="902356" cy="760337"/>
          </a:xfrm>
          <a:prstGeom prst="rect">
            <a:avLst/>
          </a:prstGeom>
        </p:spPr>
      </p:pic>
      <p:sp>
        <p:nvSpPr>
          <p:cNvPr id="13" name="Rectangle 12"/>
          <p:cNvSpPr/>
          <p:nvPr userDrawn="1"/>
        </p:nvSpPr>
        <p:spPr>
          <a:xfrm>
            <a:off x="0" y="1052736"/>
            <a:ext cx="12192000"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4" name="Rectangle 13"/>
          <p:cNvSpPr/>
          <p:nvPr userDrawn="1"/>
        </p:nvSpPr>
        <p:spPr>
          <a:xfrm>
            <a:off x="4655840" y="1052736"/>
            <a:ext cx="2592288" cy="400110"/>
          </a:xfrm>
          <a:prstGeom prst="rect">
            <a:avLst/>
          </a:prstGeom>
        </p:spPr>
        <p:txBody>
          <a:bodyPr wrap="square">
            <a:spAutoFit/>
          </a:bodyPr>
          <a:lstStyle/>
          <a:p>
            <a:pPr algn="ctr"/>
            <a:r>
              <a:rPr kumimoji="0" lang="en-US" sz="2000" b="1" i="0" u="none" strike="noStrike" kern="1200" cap="none" spc="0" normalizeH="0" baseline="0" noProof="0" dirty="0">
                <a:ln>
                  <a:noFill/>
                </a:ln>
                <a:solidFill>
                  <a:schemeClr val="bg1"/>
                </a:solidFill>
                <a:effectLst/>
                <a:uLnTx/>
                <a:uFillTx/>
                <a:latin typeface="+mn-lt"/>
                <a:ea typeface="+mn-ea"/>
                <a:cs typeface="+mn-cs"/>
              </a:rPr>
              <a:t>www.devrylaw.ca</a:t>
            </a:r>
            <a:endParaRPr lang="en-CA" sz="2000" b="1" dirty="0"/>
          </a:p>
        </p:txBody>
      </p:sp>
    </p:spTree>
    <p:extLst>
      <p:ext uri="{BB962C8B-B14F-4D97-AF65-F5344CB8AC3E}">
        <p14:creationId xmlns:p14="http://schemas.microsoft.com/office/powerpoint/2010/main" val="131946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Rectangle 9"/>
          <p:cNvSpPr/>
          <p:nvPr userDrawn="1"/>
        </p:nvSpPr>
        <p:spPr>
          <a:xfrm>
            <a:off x="0" y="0"/>
            <a:ext cx="12192000" cy="10527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Title 1"/>
          <p:cNvSpPr txBox="1">
            <a:spLocks/>
          </p:cNvSpPr>
          <p:nvPr userDrawn="1"/>
        </p:nvSpPr>
        <p:spPr>
          <a:xfrm>
            <a:off x="4271797" y="188641"/>
            <a:ext cx="4704523" cy="720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Devry Smith Frank </a:t>
            </a:r>
            <a:r>
              <a:rPr kumimoji="0" lang="en-US" sz="2000" b="0" i="1" u="none" strike="noStrike" kern="1200" cap="none" spc="0" normalizeH="0" baseline="0" noProof="0" dirty="0">
                <a:ln>
                  <a:noFill/>
                </a:ln>
                <a:solidFill>
                  <a:schemeClr val="accent1">
                    <a:lumMod val="50000"/>
                  </a:schemeClr>
                </a:solidFill>
                <a:effectLst/>
                <a:uLnTx/>
                <a:uFillTx/>
                <a:latin typeface="+mj-lt"/>
                <a:ea typeface="+mj-ea"/>
                <a:cs typeface="+mj-cs"/>
              </a:rPr>
              <a:t>LLP</a:t>
            </a:r>
            <a: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Lawyers &amp; Mediators</a:t>
            </a:r>
            <a:endParaRPr kumimoji="0" lang="en-CA"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2" name="Picture 11" descr="Final DSF LogoWhite.eps"/>
          <p:cNvPicPr>
            <a:picLocks noChangeAspect="1"/>
          </p:cNvPicPr>
          <p:nvPr userDrawn="1"/>
        </p:nvPicPr>
        <p:blipFill>
          <a:blip r:embed="rId2" cstate="print"/>
          <a:stretch>
            <a:fillRect/>
          </a:stretch>
        </p:blipFill>
        <p:spPr>
          <a:xfrm>
            <a:off x="3273431" y="188641"/>
            <a:ext cx="902356" cy="760337"/>
          </a:xfrm>
          <a:prstGeom prst="rect">
            <a:avLst/>
          </a:prstGeom>
        </p:spPr>
      </p:pic>
      <p:sp>
        <p:nvSpPr>
          <p:cNvPr id="13" name="Rectangle 12"/>
          <p:cNvSpPr/>
          <p:nvPr userDrawn="1"/>
        </p:nvSpPr>
        <p:spPr>
          <a:xfrm>
            <a:off x="0" y="1052736"/>
            <a:ext cx="12192000"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4" name="Rectangle 13"/>
          <p:cNvSpPr/>
          <p:nvPr userDrawn="1"/>
        </p:nvSpPr>
        <p:spPr>
          <a:xfrm>
            <a:off x="4655840" y="1052736"/>
            <a:ext cx="2592288" cy="400110"/>
          </a:xfrm>
          <a:prstGeom prst="rect">
            <a:avLst/>
          </a:prstGeom>
        </p:spPr>
        <p:txBody>
          <a:bodyPr wrap="square">
            <a:spAutoFit/>
          </a:bodyPr>
          <a:lstStyle/>
          <a:p>
            <a:pPr algn="ctr"/>
            <a:r>
              <a:rPr kumimoji="0" lang="en-US" sz="2000" b="1" i="0" u="none" strike="noStrike" kern="1200" cap="none" spc="0" normalizeH="0" baseline="0" noProof="0" dirty="0">
                <a:ln>
                  <a:noFill/>
                </a:ln>
                <a:solidFill>
                  <a:schemeClr val="bg1"/>
                </a:solidFill>
                <a:effectLst/>
                <a:uLnTx/>
                <a:uFillTx/>
                <a:latin typeface="+mn-lt"/>
                <a:ea typeface="+mn-ea"/>
                <a:cs typeface="+mn-cs"/>
              </a:rPr>
              <a:t>www.devrylaw.ca</a:t>
            </a:r>
            <a:endParaRPr lang="en-CA" sz="2000" b="1" dirty="0"/>
          </a:p>
        </p:txBody>
      </p:sp>
    </p:spTree>
    <p:extLst>
      <p:ext uri="{BB962C8B-B14F-4D97-AF65-F5344CB8AC3E}">
        <p14:creationId xmlns:p14="http://schemas.microsoft.com/office/powerpoint/2010/main" val="331566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Rectangle 9"/>
          <p:cNvSpPr/>
          <p:nvPr userDrawn="1"/>
        </p:nvSpPr>
        <p:spPr>
          <a:xfrm>
            <a:off x="0" y="0"/>
            <a:ext cx="12192000" cy="10527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Title 1"/>
          <p:cNvSpPr txBox="1">
            <a:spLocks/>
          </p:cNvSpPr>
          <p:nvPr userDrawn="1"/>
        </p:nvSpPr>
        <p:spPr>
          <a:xfrm>
            <a:off x="4271797" y="188641"/>
            <a:ext cx="4704523" cy="720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Devry Smith Frank </a:t>
            </a:r>
            <a:r>
              <a:rPr kumimoji="0" lang="en-US" sz="2000" b="0" i="1" u="none" strike="noStrike" kern="1200" cap="none" spc="0" normalizeH="0" baseline="0" noProof="0" dirty="0">
                <a:ln>
                  <a:noFill/>
                </a:ln>
                <a:solidFill>
                  <a:schemeClr val="accent1">
                    <a:lumMod val="50000"/>
                  </a:schemeClr>
                </a:solidFill>
                <a:effectLst/>
                <a:uLnTx/>
                <a:uFillTx/>
                <a:latin typeface="+mj-lt"/>
                <a:ea typeface="+mj-ea"/>
                <a:cs typeface="+mj-cs"/>
              </a:rPr>
              <a:t>LLP</a:t>
            </a:r>
            <a: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Lawyers &amp; Mediators</a:t>
            </a:r>
            <a:endParaRPr kumimoji="0" lang="en-CA"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2" name="Picture 11" descr="Final DSF LogoWhite.eps"/>
          <p:cNvPicPr>
            <a:picLocks noChangeAspect="1"/>
          </p:cNvPicPr>
          <p:nvPr userDrawn="1"/>
        </p:nvPicPr>
        <p:blipFill>
          <a:blip r:embed="rId2" cstate="print"/>
          <a:stretch>
            <a:fillRect/>
          </a:stretch>
        </p:blipFill>
        <p:spPr>
          <a:xfrm>
            <a:off x="3273431" y="188641"/>
            <a:ext cx="902356" cy="760337"/>
          </a:xfrm>
          <a:prstGeom prst="rect">
            <a:avLst/>
          </a:prstGeom>
        </p:spPr>
      </p:pic>
      <p:sp>
        <p:nvSpPr>
          <p:cNvPr id="13" name="Rectangle 12"/>
          <p:cNvSpPr/>
          <p:nvPr userDrawn="1"/>
        </p:nvSpPr>
        <p:spPr>
          <a:xfrm>
            <a:off x="0" y="1052736"/>
            <a:ext cx="12192000"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4" name="Rectangle 13"/>
          <p:cNvSpPr/>
          <p:nvPr userDrawn="1"/>
        </p:nvSpPr>
        <p:spPr>
          <a:xfrm>
            <a:off x="4655840" y="1052736"/>
            <a:ext cx="2592288" cy="400110"/>
          </a:xfrm>
          <a:prstGeom prst="rect">
            <a:avLst/>
          </a:prstGeom>
        </p:spPr>
        <p:txBody>
          <a:bodyPr wrap="square">
            <a:spAutoFit/>
          </a:bodyPr>
          <a:lstStyle/>
          <a:p>
            <a:pPr algn="ctr"/>
            <a:r>
              <a:rPr kumimoji="0" lang="en-US" sz="2000" b="1" i="0" u="none" strike="noStrike" kern="1200" cap="none" spc="0" normalizeH="0" baseline="0" noProof="0" dirty="0">
                <a:ln>
                  <a:noFill/>
                </a:ln>
                <a:solidFill>
                  <a:schemeClr val="bg1"/>
                </a:solidFill>
                <a:effectLst/>
                <a:uLnTx/>
                <a:uFillTx/>
                <a:latin typeface="+mn-lt"/>
                <a:ea typeface="+mn-ea"/>
                <a:cs typeface="+mn-cs"/>
              </a:rPr>
              <a:t>www.devrylaw.ca</a:t>
            </a:r>
            <a:endParaRPr lang="en-CA" sz="2000" b="1" dirty="0"/>
          </a:p>
        </p:txBody>
      </p:sp>
    </p:spTree>
    <p:extLst>
      <p:ext uri="{BB962C8B-B14F-4D97-AF65-F5344CB8AC3E}">
        <p14:creationId xmlns:p14="http://schemas.microsoft.com/office/powerpoint/2010/main" val="41681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Rectangle 9"/>
          <p:cNvSpPr/>
          <p:nvPr userDrawn="1"/>
        </p:nvSpPr>
        <p:spPr>
          <a:xfrm>
            <a:off x="0" y="0"/>
            <a:ext cx="12192000" cy="10527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Title 1"/>
          <p:cNvSpPr txBox="1">
            <a:spLocks/>
          </p:cNvSpPr>
          <p:nvPr userDrawn="1"/>
        </p:nvSpPr>
        <p:spPr>
          <a:xfrm>
            <a:off x="4271797" y="188641"/>
            <a:ext cx="4704523" cy="720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Devry Smith Frank </a:t>
            </a:r>
            <a:r>
              <a:rPr kumimoji="0" lang="en-US" sz="2000" b="0" i="1" u="none" strike="noStrike" kern="1200" cap="none" spc="0" normalizeH="0" baseline="0" noProof="0" dirty="0">
                <a:ln>
                  <a:noFill/>
                </a:ln>
                <a:solidFill>
                  <a:schemeClr val="accent1">
                    <a:lumMod val="50000"/>
                  </a:schemeClr>
                </a:solidFill>
                <a:effectLst/>
                <a:uLnTx/>
                <a:uFillTx/>
                <a:latin typeface="+mj-lt"/>
                <a:ea typeface="+mj-ea"/>
                <a:cs typeface="+mj-cs"/>
              </a:rPr>
              <a:t>LLP</a:t>
            </a:r>
            <a: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Lawyers &amp; Mediators</a:t>
            </a:r>
            <a:endParaRPr kumimoji="0" lang="en-CA"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2" name="Picture 11" descr="Final DSF LogoWhite.eps"/>
          <p:cNvPicPr>
            <a:picLocks noChangeAspect="1"/>
          </p:cNvPicPr>
          <p:nvPr userDrawn="1"/>
        </p:nvPicPr>
        <p:blipFill>
          <a:blip r:embed="rId2" cstate="print"/>
          <a:stretch>
            <a:fillRect/>
          </a:stretch>
        </p:blipFill>
        <p:spPr>
          <a:xfrm>
            <a:off x="3273431" y="188641"/>
            <a:ext cx="902356" cy="760337"/>
          </a:xfrm>
          <a:prstGeom prst="rect">
            <a:avLst/>
          </a:prstGeom>
        </p:spPr>
      </p:pic>
      <p:sp>
        <p:nvSpPr>
          <p:cNvPr id="13" name="Rectangle 12"/>
          <p:cNvSpPr/>
          <p:nvPr userDrawn="1"/>
        </p:nvSpPr>
        <p:spPr>
          <a:xfrm>
            <a:off x="0" y="1052736"/>
            <a:ext cx="12192000"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4" name="Rectangle 13"/>
          <p:cNvSpPr/>
          <p:nvPr userDrawn="1"/>
        </p:nvSpPr>
        <p:spPr>
          <a:xfrm>
            <a:off x="4655840" y="1052736"/>
            <a:ext cx="2592288" cy="400110"/>
          </a:xfrm>
          <a:prstGeom prst="rect">
            <a:avLst/>
          </a:prstGeom>
        </p:spPr>
        <p:txBody>
          <a:bodyPr wrap="square">
            <a:spAutoFit/>
          </a:bodyPr>
          <a:lstStyle/>
          <a:p>
            <a:pPr algn="ctr"/>
            <a:r>
              <a:rPr kumimoji="0" lang="en-US" sz="2000" b="1" i="0" u="none" strike="noStrike" kern="1200" cap="none" spc="0" normalizeH="0" baseline="0" noProof="0" dirty="0">
                <a:ln>
                  <a:noFill/>
                </a:ln>
                <a:solidFill>
                  <a:schemeClr val="bg1"/>
                </a:solidFill>
                <a:effectLst/>
                <a:uLnTx/>
                <a:uFillTx/>
                <a:latin typeface="+mn-lt"/>
                <a:ea typeface="+mn-ea"/>
                <a:cs typeface="+mn-cs"/>
              </a:rPr>
              <a:t>www.devrylaw.ca</a:t>
            </a:r>
            <a:endParaRPr lang="en-CA" sz="2000" b="1" dirty="0"/>
          </a:p>
        </p:txBody>
      </p:sp>
    </p:spTree>
    <p:extLst>
      <p:ext uri="{BB962C8B-B14F-4D97-AF65-F5344CB8AC3E}">
        <p14:creationId xmlns:p14="http://schemas.microsoft.com/office/powerpoint/2010/main" val="139313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Rectangle 9"/>
          <p:cNvSpPr/>
          <p:nvPr userDrawn="1"/>
        </p:nvSpPr>
        <p:spPr>
          <a:xfrm>
            <a:off x="0" y="0"/>
            <a:ext cx="12192000" cy="10527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Title 1"/>
          <p:cNvSpPr txBox="1">
            <a:spLocks/>
          </p:cNvSpPr>
          <p:nvPr userDrawn="1"/>
        </p:nvSpPr>
        <p:spPr>
          <a:xfrm>
            <a:off x="4271797" y="188641"/>
            <a:ext cx="4704523" cy="720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Devry Smith Frank </a:t>
            </a:r>
            <a:r>
              <a:rPr kumimoji="0" lang="en-US" sz="2000" b="0" i="1" u="none" strike="noStrike" kern="1200" cap="none" spc="0" normalizeH="0" baseline="0" noProof="0" dirty="0">
                <a:ln>
                  <a:noFill/>
                </a:ln>
                <a:solidFill>
                  <a:schemeClr val="accent1">
                    <a:lumMod val="50000"/>
                  </a:schemeClr>
                </a:solidFill>
                <a:effectLst/>
                <a:uLnTx/>
                <a:uFillTx/>
                <a:latin typeface="+mj-lt"/>
                <a:ea typeface="+mj-ea"/>
                <a:cs typeface="+mj-cs"/>
              </a:rPr>
              <a:t>LLP</a:t>
            </a:r>
            <a: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Lawyers &amp; Mediators</a:t>
            </a:r>
            <a:endParaRPr kumimoji="0" lang="en-CA"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2" name="Picture 11" descr="Final DSF LogoWhite.eps"/>
          <p:cNvPicPr>
            <a:picLocks noChangeAspect="1"/>
          </p:cNvPicPr>
          <p:nvPr userDrawn="1"/>
        </p:nvPicPr>
        <p:blipFill>
          <a:blip r:embed="rId2" cstate="print"/>
          <a:stretch>
            <a:fillRect/>
          </a:stretch>
        </p:blipFill>
        <p:spPr>
          <a:xfrm>
            <a:off x="3273431" y="188641"/>
            <a:ext cx="902356" cy="760337"/>
          </a:xfrm>
          <a:prstGeom prst="rect">
            <a:avLst/>
          </a:prstGeom>
        </p:spPr>
      </p:pic>
      <p:sp>
        <p:nvSpPr>
          <p:cNvPr id="13" name="Rectangle 12"/>
          <p:cNvSpPr/>
          <p:nvPr userDrawn="1"/>
        </p:nvSpPr>
        <p:spPr>
          <a:xfrm>
            <a:off x="0" y="1052736"/>
            <a:ext cx="12192000"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4" name="Rectangle 13"/>
          <p:cNvSpPr/>
          <p:nvPr userDrawn="1"/>
        </p:nvSpPr>
        <p:spPr>
          <a:xfrm>
            <a:off x="4655840" y="1052736"/>
            <a:ext cx="2592288" cy="400110"/>
          </a:xfrm>
          <a:prstGeom prst="rect">
            <a:avLst/>
          </a:prstGeom>
        </p:spPr>
        <p:txBody>
          <a:bodyPr wrap="square">
            <a:spAutoFit/>
          </a:bodyPr>
          <a:lstStyle/>
          <a:p>
            <a:pPr algn="ctr"/>
            <a:r>
              <a:rPr kumimoji="0" lang="en-US" sz="2000" b="1" i="0" u="none" strike="noStrike" kern="1200" cap="none" spc="0" normalizeH="0" baseline="0" noProof="0" dirty="0">
                <a:ln>
                  <a:noFill/>
                </a:ln>
                <a:solidFill>
                  <a:schemeClr val="bg1"/>
                </a:solidFill>
                <a:effectLst/>
                <a:uLnTx/>
                <a:uFillTx/>
                <a:latin typeface="+mn-lt"/>
                <a:ea typeface="+mn-ea"/>
                <a:cs typeface="+mn-cs"/>
              </a:rPr>
              <a:t>www.devrylaw.ca</a:t>
            </a:r>
            <a:endParaRPr lang="en-CA" sz="2000" b="1" dirty="0"/>
          </a:p>
        </p:txBody>
      </p:sp>
    </p:spTree>
    <p:extLst>
      <p:ext uri="{BB962C8B-B14F-4D97-AF65-F5344CB8AC3E}">
        <p14:creationId xmlns:p14="http://schemas.microsoft.com/office/powerpoint/2010/main" val="208921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Rectangle 9"/>
          <p:cNvSpPr/>
          <p:nvPr userDrawn="1"/>
        </p:nvSpPr>
        <p:spPr>
          <a:xfrm>
            <a:off x="0" y="0"/>
            <a:ext cx="12192000" cy="10527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Title 1"/>
          <p:cNvSpPr txBox="1">
            <a:spLocks/>
          </p:cNvSpPr>
          <p:nvPr userDrawn="1"/>
        </p:nvSpPr>
        <p:spPr>
          <a:xfrm>
            <a:off x="4271797" y="188641"/>
            <a:ext cx="4704523" cy="720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Devry Smith Frank </a:t>
            </a:r>
            <a:r>
              <a:rPr kumimoji="0" lang="en-US" sz="2000" b="0" i="1" u="none" strike="noStrike" kern="1200" cap="none" spc="0" normalizeH="0" baseline="0" noProof="0" dirty="0">
                <a:ln>
                  <a:noFill/>
                </a:ln>
                <a:solidFill>
                  <a:schemeClr val="accent1">
                    <a:lumMod val="50000"/>
                  </a:schemeClr>
                </a:solidFill>
                <a:effectLst/>
                <a:uLnTx/>
                <a:uFillTx/>
                <a:latin typeface="+mj-lt"/>
                <a:ea typeface="+mj-ea"/>
                <a:cs typeface="+mj-cs"/>
              </a:rPr>
              <a:t>LLP</a:t>
            </a:r>
            <a: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Lawyers &amp; Mediators</a:t>
            </a:r>
            <a:endParaRPr kumimoji="0" lang="en-CA"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2" name="Picture 11" descr="Final DSF LogoWhite.eps"/>
          <p:cNvPicPr>
            <a:picLocks noChangeAspect="1"/>
          </p:cNvPicPr>
          <p:nvPr userDrawn="1"/>
        </p:nvPicPr>
        <p:blipFill>
          <a:blip r:embed="rId2" cstate="print"/>
          <a:stretch>
            <a:fillRect/>
          </a:stretch>
        </p:blipFill>
        <p:spPr>
          <a:xfrm>
            <a:off x="3273431" y="188641"/>
            <a:ext cx="902356" cy="760337"/>
          </a:xfrm>
          <a:prstGeom prst="rect">
            <a:avLst/>
          </a:prstGeom>
        </p:spPr>
      </p:pic>
      <p:sp>
        <p:nvSpPr>
          <p:cNvPr id="13" name="Rectangle 12"/>
          <p:cNvSpPr/>
          <p:nvPr userDrawn="1"/>
        </p:nvSpPr>
        <p:spPr>
          <a:xfrm>
            <a:off x="0" y="1052736"/>
            <a:ext cx="12192000"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4" name="Rectangle 13"/>
          <p:cNvSpPr/>
          <p:nvPr userDrawn="1"/>
        </p:nvSpPr>
        <p:spPr>
          <a:xfrm>
            <a:off x="4655840" y="1052736"/>
            <a:ext cx="2592288" cy="400110"/>
          </a:xfrm>
          <a:prstGeom prst="rect">
            <a:avLst/>
          </a:prstGeom>
        </p:spPr>
        <p:txBody>
          <a:bodyPr wrap="square">
            <a:spAutoFit/>
          </a:bodyPr>
          <a:lstStyle/>
          <a:p>
            <a:pPr algn="ctr"/>
            <a:r>
              <a:rPr kumimoji="0" lang="en-US" sz="2000" b="1" i="0" u="none" strike="noStrike" kern="1200" cap="none" spc="0" normalizeH="0" baseline="0" noProof="0" dirty="0">
                <a:ln>
                  <a:noFill/>
                </a:ln>
                <a:solidFill>
                  <a:schemeClr val="bg1"/>
                </a:solidFill>
                <a:effectLst/>
                <a:uLnTx/>
                <a:uFillTx/>
                <a:latin typeface="+mn-lt"/>
                <a:ea typeface="+mn-ea"/>
                <a:cs typeface="+mn-cs"/>
              </a:rPr>
              <a:t>www.devrylaw.ca</a:t>
            </a:r>
            <a:endParaRPr lang="en-CA" sz="2000" b="1" dirty="0"/>
          </a:p>
        </p:txBody>
      </p:sp>
    </p:spTree>
    <p:extLst>
      <p:ext uri="{BB962C8B-B14F-4D97-AF65-F5344CB8AC3E}">
        <p14:creationId xmlns:p14="http://schemas.microsoft.com/office/powerpoint/2010/main" val="177705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Rectangle 9"/>
          <p:cNvSpPr/>
          <p:nvPr userDrawn="1"/>
        </p:nvSpPr>
        <p:spPr>
          <a:xfrm>
            <a:off x="0" y="0"/>
            <a:ext cx="12192000" cy="10527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Title 1"/>
          <p:cNvSpPr txBox="1">
            <a:spLocks/>
          </p:cNvSpPr>
          <p:nvPr userDrawn="1"/>
        </p:nvSpPr>
        <p:spPr>
          <a:xfrm>
            <a:off x="4271797" y="188641"/>
            <a:ext cx="4704523" cy="720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Devry Smith Frank </a:t>
            </a:r>
            <a:r>
              <a:rPr kumimoji="0" lang="en-US" sz="2000" b="0" i="1" u="none" strike="noStrike" kern="1200" cap="none" spc="0" normalizeH="0" baseline="0" noProof="0" dirty="0">
                <a:ln>
                  <a:noFill/>
                </a:ln>
                <a:solidFill>
                  <a:schemeClr val="accent1">
                    <a:lumMod val="50000"/>
                  </a:schemeClr>
                </a:solidFill>
                <a:effectLst/>
                <a:uLnTx/>
                <a:uFillTx/>
                <a:latin typeface="+mj-lt"/>
                <a:ea typeface="+mj-ea"/>
                <a:cs typeface="+mj-cs"/>
              </a:rPr>
              <a:t>LLP</a:t>
            </a:r>
            <a: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Lawyers &amp; Mediators</a:t>
            </a:r>
            <a:endParaRPr kumimoji="0" lang="en-CA"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2" name="Picture 11" descr="Final DSF LogoWhite.eps"/>
          <p:cNvPicPr>
            <a:picLocks noChangeAspect="1"/>
          </p:cNvPicPr>
          <p:nvPr userDrawn="1"/>
        </p:nvPicPr>
        <p:blipFill>
          <a:blip r:embed="rId2" cstate="print"/>
          <a:stretch>
            <a:fillRect/>
          </a:stretch>
        </p:blipFill>
        <p:spPr>
          <a:xfrm>
            <a:off x="3273431" y="188641"/>
            <a:ext cx="902356" cy="760337"/>
          </a:xfrm>
          <a:prstGeom prst="rect">
            <a:avLst/>
          </a:prstGeom>
        </p:spPr>
      </p:pic>
      <p:sp>
        <p:nvSpPr>
          <p:cNvPr id="13" name="Rectangle 12"/>
          <p:cNvSpPr/>
          <p:nvPr userDrawn="1"/>
        </p:nvSpPr>
        <p:spPr>
          <a:xfrm>
            <a:off x="0" y="1052736"/>
            <a:ext cx="12192000"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4" name="Rectangle 13"/>
          <p:cNvSpPr/>
          <p:nvPr userDrawn="1"/>
        </p:nvSpPr>
        <p:spPr>
          <a:xfrm>
            <a:off x="4655840" y="1052736"/>
            <a:ext cx="2592288" cy="400110"/>
          </a:xfrm>
          <a:prstGeom prst="rect">
            <a:avLst/>
          </a:prstGeom>
        </p:spPr>
        <p:txBody>
          <a:bodyPr wrap="square">
            <a:spAutoFit/>
          </a:bodyPr>
          <a:lstStyle/>
          <a:p>
            <a:pPr algn="ctr"/>
            <a:r>
              <a:rPr kumimoji="0" lang="en-US" sz="2000" b="1" i="0" u="none" strike="noStrike" kern="1200" cap="none" spc="0" normalizeH="0" baseline="0" noProof="0" dirty="0">
                <a:ln>
                  <a:noFill/>
                </a:ln>
                <a:solidFill>
                  <a:schemeClr val="bg1"/>
                </a:solidFill>
                <a:effectLst/>
                <a:uLnTx/>
                <a:uFillTx/>
                <a:latin typeface="+mn-lt"/>
                <a:ea typeface="+mn-ea"/>
                <a:cs typeface="+mn-cs"/>
              </a:rPr>
              <a:t>www.devrylaw.ca</a:t>
            </a:r>
            <a:endParaRPr lang="en-CA" sz="2000" b="1" dirty="0"/>
          </a:p>
        </p:txBody>
      </p:sp>
    </p:spTree>
    <p:extLst>
      <p:ext uri="{BB962C8B-B14F-4D97-AF65-F5344CB8AC3E}">
        <p14:creationId xmlns:p14="http://schemas.microsoft.com/office/powerpoint/2010/main" val="328438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49101"/>
            <a:ext cx="10515600" cy="708247"/>
          </a:xfrm>
        </p:spPr>
        <p:txBody>
          <a:bodyPr/>
          <a:lstStyle>
            <a:lvl1pPr algn="ctr">
              <a:defRPr>
                <a:solidFill>
                  <a:srgbClr val="002060"/>
                </a:solidFill>
                <a:latin typeface="Goudy Old Style" panose="02020502050305020303" pitchFamily="18" charset="0"/>
              </a:defRPr>
            </a:lvl1pPr>
          </a:lstStyle>
          <a:p>
            <a:r>
              <a:rPr lang="en-US" dirty="0"/>
              <a:t>Click to edit Master title style</a:t>
            </a:r>
            <a:endParaRPr lang="en-CA" dirty="0"/>
          </a:p>
        </p:txBody>
      </p:sp>
      <p:sp>
        <p:nvSpPr>
          <p:cNvPr id="3" name="Content Placeholder 2"/>
          <p:cNvSpPr>
            <a:spLocks noGrp="1"/>
          </p:cNvSpPr>
          <p:nvPr>
            <p:ph idx="1"/>
          </p:nvPr>
        </p:nvSpPr>
        <p:spPr>
          <a:xfrm>
            <a:off x="838200" y="2363506"/>
            <a:ext cx="10515600" cy="3886686"/>
          </a:xfrm>
        </p:spPr>
        <p:txBody>
          <a:bodyPr/>
          <a:lstStyle>
            <a:lvl1pPr>
              <a:defRPr>
                <a:solidFill>
                  <a:srgbClr val="002060"/>
                </a:solidFill>
                <a:latin typeface="Goudy Old Style" panose="02020502050305020303" pitchFamily="18" charset="0"/>
              </a:defRPr>
            </a:lvl1pPr>
            <a:lvl2pPr>
              <a:defRPr>
                <a:solidFill>
                  <a:srgbClr val="002060"/>
                </a:solidFill>
                <a:latin typeface="Goudy Old Style" panose="02020502050305020303" pitchFamily="18" charset="0"/>
              </a:defRPr>
            </a:lvl2pPr>
            <a:lvl3pPr>
              <a:defRPr>
                <a:solidFill>
                  <a:srgbClr val="002060"/>
                </a:solidFill>
                <a:latin typeface="Goudy Old Style" panose="02020502050305020303" pitchFamily="18" charset="0"/>
              </a:defRPr>
            </a:lvl3pPr>
            <a:lvl4pPr>
              <a:defRPr>
                <a:solidFill>
                  <a:srgbClr val="002060"/>
                </a:solidFill>
                <a:latin typeface="Goudy Old Style" panose="02020502050305020303" pitchFamily="18" charset="0"/>
              </a:defRPr>
            </a:lvl4pPr>
            <a:lvl5pPr>
              <a:defRPr>
                <a:solidFill>
                  <a:srgbClr val="002060"/>
                </a:solidFill>
                <a:latin typeface="Goudy Old Style" panose="020205020503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p:cNvSpPr>
            <a:spLocks noGrp="1"/>
          </p:cNvSpPr>
          <p:nvPr>
            <p:ph type="sldNum" sz="quarter" idx="12"/>
          </p:nvPr>
        </p:nvSpPr>
        <p:spPr>
          <a:xfrm>
            <a:off x="10564008" y="6356350"/>
            <a:ext cx="789791" cy="365125"/>
          </a:xfrm>
        </p:spPr>
        <p:txBody>
          <a:bodyPr/>
          <a:lstStyle/>
          <a:p>
            <a:fld id="{B9AC613C-54A5-416B-B277-4DCF6EFE6146}" type="slidenum">
              <a:rPr lang="en-CA" smtClean="0">
                <a:solidFill>
                  <a:prstClr val="black">
                    <a:tint val="75000"/>
                  </a:prstClr>
                </a:solidFill>
              </a:rPr>
              <a:pPr/>
              <a:t>‹#›</a:t>
            </a:fld>
            <a:endParaRPr lang="en-CA"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0465" y="188920"/>
            <a:ext cx="4711070" cy="759105"/>
          </a:xfrm>
          <a:prstGeom prst="rect">
            <a:avLst/>
          </a:prstGeom>
        </p:spPr>
      </p:pic>
      <p:sp>
        <p:nvSpPr>
          <p:cNvPr id="8" name="Rectangle 7"/>
          <p:cNvSpPr/>
          <p:nvPr userDrawn="1"/>
        </p:nvSpPr>
        <p:spPr>
          <a:xfrm>
            <a:off x="0" y="1054183"/>
            <a:ext cx="12192000" cy="388760"/>
          </a:xfrm>
          <a:prstGeom prst="rect">
            <a:avLst/>
          </a:prstGeom>
          <a:solidFill>
            <a:srgbClr val="002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Goudy Old Style" panose="02020502050305020303" pitchFamily="18" charset="0"/>
              </a:rPr>
              <a:t>www.devrylaw.ca</a:t>
            </a:r>
            <a:endParaRPr lang="en-CA" b="1" dirty="0">
              <a:solidFill>
                <a:prstClr val="white"/>
              </a:solidFill>
              <a:latin typeface="Goudy Old Style" panose="02020502050305020303" pitchFamily="18" charset="0"/>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0415" y="6250192"/>
            <a:ext cx="439185" cy="462790"/>
          </a:xfrm>
          <a:prstGeom prst="rect">
            <a:avLst/>
          </a:prstGeom>
        </p:spPr>
      </p:pic>
    </p:spTree>
    <p:extLst>
      <p:ext uri="{BB962C8B-B14F-4D97-AF65-F5344CB8AC3E}">
        <p14:creationId xmlns:p14="http://schemas.microsoft.com/office/powerpoint/2010/main" val="4076189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Rectangle 9"/>
          <p:cNvSpPr/>
          <p:nvPr userDrawn="1"/>
        </p:nvSpPr>
        <p:spPr>
          <a:xfrm>
            <a:off x="0" y="0"/>
            <a:ext cx="12192000" cy="10527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Title 1"/>
          <p:cNvSpPr txBox="1">
            <a:spLocks/>
          </p:cNvSpPr>
          <p:nvPr userDrawn="1"/>
        </p:nvSpPr>
        <p:spPr>
          <a:xfrm>
            <a:off x="4271797" y="188641"/>
            <a:ext cx="4704523" cy="720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Devry Smith Frank </a:t>
            </a:r>
            <a:r>
              <a:rPr kumimoji="0" lang="en-US" sz="2000" b="0" i="1" u="none" strike="noStrike" kern="1200" cap="none" spc="0" normalizeH="0" baseline="0" noProof="0" dirty="0">
                <a:ln>
                  <a:noFill/>
                </a:ln>
                <a:solidFill>
                  <a:schemeClr val="accent1">
                    <a:lumMod val="50000"/>
                  </a:schemeClr>
                </a:solidFill>
                <a:effectLst/>
                <a:uLnTx/>
                <a:uFillTx/>
                <a:latin typeface="+mj-lt"/>
                <a:ea typeface="+mj-ea"/>
                <a:cs typeface="+mj-cs"/>
              </a:rPr>
              <a:t>LLP</a:t>
            </a:r>
            <a: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Lawyers &amp; Mediators</a:t>
            </a:r>
            <a:endParaRPr kumimoji="0" lang="en-CA"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2" name="Picture 11" descr="Final DSF LogoWhite.eps"/>
          <p:cNvPicPr>
            <a:picLocks noChangeAspect="1"/>
          </p:cNvPicPr>
          <p:nvPr userDrawn="1"/>
        </p:nvPicPr>
        <p:blipFill>
          <a:blip r:embed="rId2" cstate="print"/>
          <a:stretch>
            <a:fillRect/>
          </a:stretch>
        </p:blipFill>
        <p:spPr>
          <a:xfrm>
            <a:off x="3273431" y="188641"/>
            <a:ext cx="902356" cy="760337"/>
          </a:xfrm>
          <a:prstGeom prst="rect">
            <a:avLst/>
          </a:prstGeom>
        </p:spPr>
      </p:pic>
      <p:sp>
        <p:nvSpPr>
          <p:cNvPr id="13" name="Rectangle 12"/>
          <p:cNvSpPr/>
          <p:nvPr userDrawn="1"/>
        </p:nvSpPr>
        <p:spPr>
          <a:xfrm>
            <a:off x="0" y="1052736"/>
            <a:ext cx="12192000"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4" name="Rectangle 13"/>
          <p:cNvSpPr/>
          <p:nvPr userDrawn="1"/>
        </p:nvSpPr>
        <p:spPr>
          <a:xfrm>
            <a:off x="4655840" y="1052736"/>
            <a:ext cx="2592288" cy="400110"/>
          </a:xfrm>
          <a:prstGeom prst="rect">
            <a:avLst/>
          </a:prstGeom>
        </p:spPr>
        <p:txBody>
          <a:bodyPr wrap="square">
            <a:spAutoFit/>
          </a:bodyPr>
          <a:lstStyle/>
          <a:p>
            <a:pPr algn="ctr"/>
            <a:r>
              <a:rPr kumimoji="0" lang="en-US" sz="2000" b="1" i="0" u="none" strike="noStrike" kern="1200" cap="none" spc="0" normalizeH="0" baseline="0" noProof="0" dirty="0">
                <a:ln>
                  <a:noFill/>
                </a:ln>
                <a:solidFill>
                  <a:schemeClr val="bg1"/>
                </a:solidFill>
                <a:effectLst/>
                <a:uLnTx/>
                <a:uFillTx/>
                <a:latin typeface="+mn-lt"/>
                <a:ea typeface="+mn-ea"/>
                <a:cs typeface="+mn-cs"/>
              </a:rPr>
              <a:t>www.devrylaw.ca</a:t>
            </a:r>
            <a:endParaRPr lang="en-CA" sz="2000" b="1" dirty="0"/>
          </a:p>
        </p:txBody>
      </p:sp>
    </p:spTree>
    <p:extLst>
      <p:ext uri="{BB962C8B-B14F-4D97-AF65-F5344CB8AC3E}">
        <p14:creationId xmlns:p14="http://schemas.microsoft.com/office/powerpoint/2010/main" val="262718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Rectangle 9"/>
          <p:cNvSpPr/>
          <p:nvPr userDrawn="1"/>
        </p:nvSpPr>
        <p:spPr>
          <a:xfrm>
            <a:off x="0" y="0"/>
            <a:ext cx="12192000" cy="10527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Title 1"/>
          <p:cNvSpPr txBox="1">
            <a:spLocks/>
          </p:cNvSpPr>
          <p:nvPr userDrawn="1"/>
        </p:nvSpPr>
        <p:spPr>
          <a:xfrm>
            <a:off x="4271797" y="188641"/>
            <a:ext cx="4704523" cy="720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Devry Smith Frank </a:t>
            </a:r>
            <a:r>
              <a:rPr kumimoji="0" lang="en-US" sz="2000" b="0" i="1" u="none" strike="noStrike" kern="1200" cap="none" spc="0" normalizeH="0" baseline="0" noProof="0" dirty="0">
                <a:ln>
                  <a:noFill/>
                </a:ln>
                <a:solidFill>
                  <a:schemeClr val="accent1">
                    <a:lumMod val="50000"/>
                  </a:schemeClr>
                </a:solidFill>
                <a:effectLst/>
                <a:uLnTx/>
                <a:uFillTx/>
                <a:latin typeface="+mj-lt"/>
                <a:ea typeface="+mj-ea"/>
                <a:cs typeface="+mj-cs"/>
              </a:rPr>
              <a:t>LLP</a:t>
            </a:r>
            <a: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Lawyers &amp; Mediators</a:t>
            </a:r>
            <a:endParaRPr kumimoji="0" lang="en-CA"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2" name="Picture 11" descr="Final DSF LogoWhite.eps"/>
          <p:cNvPicPr>
            <a:picLocks noChangeAspect="1"/>
          </p:cNvPicPr>
          <p:nvPr userDrawn="1"/>
        </p:nvPicPr>
        <p:blipFill>
          <a:blip r:embed="rId2" cstate="print"/>
          <a:stretch>
            <a:fillRect/>
          </a:stretch>
        </p:blipFill>
        <p:spPr>
          <a:xfrm>
            <a:off x="3273431" y="188641"/>
            <a:ext cx="902356" cy="760337"/>
          </a:xfrm>
          <a:prstGeom prst="rect">
            <a:avLst/>
          </a:prstGeom>
        </p:spPr>
      </p:pic>
      <p:sp>
        <p:nvSpPr>
          <p:cNvPr id="13" name="Rectangle 12"/>
          <p:cNvSpPr/>
          <p:nvPr userDrawn="1"/>
        </p:nvSpPr>
        <p:spPr>
          <a:xfrm>
            <a:off x="0" y="1052736"/>
            <a:ext cx="12192000"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4" name="Rectangle 13"/>
          <p:cNvSpPr/>
          <p:nvPr userDrawn="1"/>
        </p:nvSpPr>
        <p:spPr>
          <a:xfrm>
            <a:off x="4655840" y="1052736"/>
            <a:ext cx="2592288" cy="400110"/>
          </a:xfrm>
          <a:prstGeom prst="rect">
            <a:avLst/>
          </a:prstGeom>
        </p:spPr>
        <p:txBody>
          <a:bodyPr wrap="square">
            <a:spAutoFit/>
          </a:bodyPr>
          <a:lstStyle/>
          <a:p>
            <a:pPr algn="ctr"/>
            <a:r>
              <a:rPr kumimoji="0" lang="en-US" sz="2000" b="1" i="0" u="none" strike="noStrike" kern="1200" cap="none" spc="0" normalizeH="0" baseline="0" noProof="0" dirty="0">
                <a:ln>
                  <a:noFill/>
                </a:ln>
                <a:solidFill>
                  <a:schemeClr val="bg1"/>
                </a:solidFill>
                <a:effectLst/>
                <a:uLnTx/>
                <a:uFillTx/>
                <a:latin typeface="+mn-lt"/>
                <a:ea typeface="+mn-ea"/>
                <a:cs typeface="+mn-cs"/>
              </a:rPr>
              <a:t>www.devrylaw.ca</a:t>
            </a:r>
            <a:endParaRPr lang="en-CA" sz="2000" b="1" dirty="0"/>
          </a:p>
        </p:txBody>
      </p:sp>
    </p:spTree>
    <p:extLst>
      <p:ext uri="{BB962C8B-B14F-4D97-AF65-F5344CB8AC3E}">
        <p14:creationId xmlns:p14="http://schemas.microsoft.com/office/powerpoint/2010/main" val="146898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Rectangle 9"/>
          <p:cNvSpPr/>
          <p:nvPr userDrawn="1"/>
        </p:nvSpPr>
        <p:spPr>
          <a:xfrm>
            <a:off x="0" y="0"/>
            <a:ext cx="12192000" cy="10527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Title 1"/>
          <p:cNvSpPr txBox="1">
            <a:spLocks/>
          </p:cNvSpPr>
          <p:nvPr userDrawn="1"/>
        </p:nvSpPr>
        <p:spPr>
          <a:xfrm>
            <a:off x="4271797" y="188641"/>
            <a:ext cx="4704523" cy="720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Devry Smith Frank </a:t>
            </a:r>
            <a:r>
              <a:rPr kumimoji="0" lang="en-US" sz="2000" b="0" i="1" u="none" strike="noStrike" kern="1200" cap="none" spc="0" normalizeH="0" baseline="0" noProof="0" dirty="0">
                <a:ln>
                  <a:noFill/>
                </a:ln>
                <a:solidFill>
                  <a:schemeClr val="accent1">
                    <a:lumMod val="50000"/>
                  </a:schemeClr>
                </a:solidFill>
                <a:effectLst/>
                <a:uLnTx/>
                <a:uFillTx/>
                <a:latin typeface="+mj-lt"/>
                <a:ea typeface="+mj-ea"/>
                <a:cs typeface="+mj-cs"/>
              </a:rPr>
              <a:t>LLP</a:t>
            </a:r>
            <a: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Lawyers &amp; Mediators</a:t>
            </a:r>
            <a:endParaRPr kumimoji="0" lang="en-CA"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2" name="Picture 11" descr="Final DSF LogoWhite.eps"/>
          <p:cNvPicPr>
            <a:picLocks noChangeAspect="1"/>
          </p:cNvPicPr>
          <p:nvPr userDrawn="1"/>
        </p:nvPicPr>
        <p:blipFill>
          <a:blip r:embed="rId2" cstate="print"/>
          <a:stretch>
            <a:fillRect/>
          </a:stretch>
        </p:blipFill>
        <p:spPr>
          <a:xfrm>
            <a:off x="3273431" y="188641"/>
            <a:ext cx="902356" cy="760337"/>
          </a:xfrm>
          <a:prstGeom prst="rect">
            <a:avLst/>
          </a:prstGeom>
        </p:spPr>
      </p:pic>
      <p:sp>
        <p:nvSpPr>
          <p:cNvPr id="13" name="Rectangle 12"/>
          <p:cNvSpPr/>
          <p:nvPr userDrawn="1"/>
        </p:nvSpPr>
        <p:spPr>
          <a:xfrm>
            <a:off x="0" y="1052736"/>
            <a:ext cx="12192000"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4" name="Rectangle 13"/>
          <p:cNvSpPr/>
          <p:nvPr userDrawn="1"/>
        </p:nvSpPr>
        <p:spPr>
          <a:xfrm>
            <a:off x="4655840" y="1052736"/>
            <a:ext cx="2592288" cy="400110"/>
          </a:xfrm>
          <a:prstGeom prst="rect">
            <a:avLst/>
          </a:prstGeom>
        </p:spPr>
        <p:txBody>
          <a:bodyPr wrap="square">
            <a:spAutoFit/>
          </a:bodyPr>
          <a:lstStyle/>
          <a:p>
            <a:pPr algn="ctr"/>
            <a:r>
              <a:rPr kumimoji="0" lang="en-US" sz="2000" b="1" i="0" u="none" strike="noStrike" kern="1200" cap="none" spc="0" normalizeH="0" baseline="0" noProof="0" dirty="0">
                <a:ln>
                  <a:noFill/>
                </a:ln>
                <a:solidFill>
                  <a:schemeClr val="bg1"/>
                </a:solidFill>
                <a:effectLst/>
                <a:uLnTx/>
                <a:uFillTx/>
                <a:latin typeface="+mn-lt"/>
                <a:ea typeface="+mn-ea"/>
                <a:cs typeface="+mn-cs"/>
              </a:rPr>
              <a:t>www.devrylaw.ca</a:t>
            </a:r>
            <a:endParaRPr lang="en-CA" sz="2000" b="1" dirty="0"/>
          </a:p>
        </p:txBody>
      </p:sp>
    </p:spTree>
    <p:extLst>
      <p:ext uri="{BB962C8B-B14F-4D97-AF65-F5344CB8AC3E}">
        <p14:creationId xmlns:p14="http://schemas.microsoft.com/office/powerpoint/2010/main" val="180785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Rectangle 9"/>
          <p:cNvSpPr/>
          <p:nvPr userDrawn="1"/>
        </p:nvSpPr>
        <p:spPr>
          <a:xfrm>
            <a:off x="0" y="0"/>
            <a:ext cx="12192000" cy="10527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Title 1"/>
          <p:cNvSpPr txBox="1">
            <a:spLocks/>
          </p:cNvSpPr>
          <p:nvPr userDrawn="1"/>
        </p:nvSpPr>
        <p:spPr>
          <a:xfrm>
            <a:off x="4271797" y="188641"/>
            <a:ext cx="4704523" cy="720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Devry Smith Frank </a:t>
            </a:r>
            <a:r>
              <a:rPr kumimoji="0" lang="en-US" sz="2000" b="0" i="1" u="none" strike="noStrike" kern="1200" cap="none" spc="0" normalizeH="0" baseline="0" noProof="0" dirty="0">
                <a:ln>
                  <a:noFill/>
                </a:ln>
                <a:solidFill>
                  <a:schemeClr val="accent1">
                    <a:lumMod val="50000"/>
                  </a:schemeClr>
                </a:solidFill>
                <a:effectLst/>
                <a:uLnTx/>
                <a:uFillTx/>
                <a:latin typeface="+mj-lt"/>
                <a:ea typeface="+mj-ea"/>
                <a:cs typeface="+mj-cs"/>
              </a:rPr>
              <a:t>LLP</a:t>
            </a:r>
            <a: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Lawyers &amp; Mediators</a:t>
            </a:r>
            <a:endParaRPr kumimoji="0" lang="en-CA"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2" name="Picture 11" descr="Final DSF LogoWhite.eps"/>
          <p:cNvPicPr>
            <a:picLocks noChangeAspect="1"/>
          </p:cNvPicPr>
          <p:nvPr userDrawn="1"/>
        </p:nvPicPr>
        <p:blipFill>
          <a:blip r:embed="rId2" cstate="print"/>
          <a:stretch>
            <a:fillRect/>
          </a:stretch>
        </p:blipFill>
        <p:spPr>
          <a:xfrm>
            <a:off x="3273431" y="188641"/>
            <a:ext cx="902356" cy="760337"/>
          </a:xfrm>
          <a:prstGeom prst="rect">
            <a:avLst/>
          </a:prstGeom>
        </p:spPr>
      </p:pic>
      <p:sp>
        <p:nvSpPr>
          <p:cNvPr id="13" name="Rectangle 12"/>
          <p:cNvSpPr/>
          <p:nvPr userDrawn="1"/>
        </p:nvSpPr>
        <p:spPr>
          <a:xfrm>
            <a:off x="0" y="1052736"/>
            <a:ext cx="12192000"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4" name="Rectangle 13"/>
          <p:cNvSpPr/>
          <p:nvPr userDrawn="1"/>
        </p:nvSpPr>
        <p:spPr>
          <a:xfrm>
            <a:off x="4655840" y="1052736"/>
            <a:ext cx="2592288" cy="400110"/>
          </a:xfrm>
          <a:prstGeom prst="rect">
            <a:avLst/>
          </a:prstGeom>
        </p:spPr>
        <p:txBody>
          <a:bodyPr wrap="square">
            <a:spAutoFit/>
          </a:bodyPr>
          <a:lstStyle/>
          <a:p>
            <a:pPr algn="ctr"/>
            <a:r>
              <a:rPr kumimoji="0" lang="en-US" sz="2000" b="1" i="0" u="none" strike="noStrike" kern="1200" cap="none" spc="0" normalizeH="0" baseline="0" noProof="0" dirty="0">
                <a:ln>
                  <a:noFill/>
                </a:ln>
                <a:solidFill>
                  <a:schemeClr val="bg1"/>
                </a:solidFill>
                <a:effectLst/>
                <a:uLnTx/>
                <a:uFillTx/>
                <a:latin typeface="+mn-lt"/>
                <a:ea typeface="+mn-ea"/>
                <a:cs typeface="+mn-cs"/>
              </a:rPr>
              <a:t>www.devrylaw.ca</a:t>
            </a:r>
            <a:endParaRPr lang="en-CA" sz="2000" b="1" dirty="0"/>
          </a:p>
        </p:txBody>
      </p:sp>
    </p:spTree>
    <p:extLst>
      <p:ext uri="{BB962C8B-B14F-4D97-AF65-F5344CB8AC3E}">
        <p14:creationId xmlns:p14="http://schemas.microsoft.com/office/powerpoint/2010/main" val="241473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Rectangle 9"/>
          <p:cNvSpPr/>
          <p:nvPr userDrawn="1"/>
        </p:nvSpPr>
        <p:spPr>
          <a:xfrm>
            <a:off x="0" y="0"/>
            <a:ext cx="12192000" cy="10527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Title 1"/>
          <p:cNvSpPr txBox="1">
            <a:spLocks/>
          </p:cNvSpPr>
          <p:nvPr userDrawn="1"/>
        </p:nvSpPr>
        <p:spPr>
          <a:xfrm>
            <a:off x="4271797" y="188641"/>
            <a:ext cx="4704523" cy="720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Devry Smith Frank </a:t>
            </a:r>
            <a:r>
              <a:rPr kumimoji="0" lang="en-US" sz="2000" b="0" i="1" u="none" strike="noStrike" kern="1200" cap="none" spc="0" normalizeH="0" baseline="0" noProof="0" dirty="0">
                <a:ln>
                  <a:noFill/>
                </a:ln>
                <a:solidFill>
                  <a:schemeClr val="accent1">
                    <a:lumMod val="50000"/>
                  </a:schemeClr>
                </a:solidFill>
                <a:effectLst/>
                <a:uLnTx/>
                <a:uFillTx/>
                <a:latin typeface="+mj-lt"/>
                <a:ea typeface="+mj-ea"/>
                <a:cs typeface="+mj-cs"/>
              </a:rPr>
              <a:t>LLP</a:t>
            </a:r>
            <a: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Lawyers &amp; Mediators</a:t>
            </a:r>
            <a:endParaRPr kumimoji="0" lang="en-CA"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2" name="Picture 11" descr="Final DSF LogoWhite.eps"/>
          <p:cNvPicPr>
            <a:picLocks noChangeAspect="1"/>
          </p:cNvPicPr>
          <p:nvPr userDrawn="1"/>
        </p:nvPicPr>
        <p:blipFill>
          <a:blip r:embed="rId2" cstate="print"/>
          <a:stretch>
            <a:fillRect/>
          </a:stretch>
        </p:blipFill>
        <p:spPr>
          <a:xfrm>
            <a:off x="3273431" y="188641"/>
            <a:ext cx="902356" cy="760337"/>
          </a:xfrm>
          <a:prstGeom prst="rect">
            <a:avLst/>
          </a:prstGeom>
        </p:spPr>
      </p:pic>
      <p:sp>
        <p:nvSpPr>
          <p:cNvPr id="13" name="Rectangle 12"/>
          <p:cNvSpPr/>
          <p:nvPr userDrawn="1"/>
        </p:nvSpPr>
        <p:spPr>
          <a:xfrm>
            <a:off x="0" y="1052736"/>
            <a:ext cx="12192000"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4" name="Rectangle 13"/>
          <p:cNvSpPr/>
          <p:nvPr userDrawn="1"/>
        </p:nvSpPr>
        <p:spPr>
          <a:xfrm>
            <a:off x="4655840" y="1052736"/>
            <a:ext cx="2592288" cy="400110"/>
          </a:xfrm>
          <a:prstGeom prst="rect">
            <a:avLst/>
          </a:prstGeom>
        </p:spPr>
        <p:txBody>
          <a:bodyPr wrap="square">
            <a:spAutoFit/>
          </a:bodyPr>
          <a:lstStyle/>
          <a:p>
            <a:pPr algn="ctr"/>
            <a:r>
              <a:rPr kumimoji="0" lang="en-US" sz="2000" b="1" i="0" u="none" strike="noStrike" kern="1200" cap="none" spc="0" normalizeH="0" baseline="0" noProof="0" dirty="0">
                <a:ln>
                  <a:noFill/>
                </a:ln>
                <a:solidFill>
                  <a:schemeClr val="bg1"/>
                </a:solidFill>
                <a:effectLst/>
                <a:uLnTx/>
                <a:uFillTx/>
                <a:latin typeface="+mn-lt"/>
                <a:ea typeface="+mn-ea"/>
                <a:cs typeface="+mn-cs"/>
              </a:rPr>
              <a:t>www.devrylaw.ca</a:t>
            </a:r>
            <a:endParaRPr lang="en-CA" sz="2000" b="1" dirty="0"/>
          </a:p>
        </p:txBody>
      </p:sp>
    </p:spTree>
    <p:extLst>
      <p:ext uri="{BB962C8B-B14F-4D97-AF65-F5344CB8AC3E}">
        <p14:creationId xmlns:p14="http://schemas.microsoft.com/office/powerpoint/2010/main" val="22315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Rectangle 9"/>
          <p:cNvSpPr/>
          <p:nvPr userDrawn="1"/>
        </p:nvSpPr>
        <p:spPr>
          <a:xfrm>
            <a:off x="0" y="0"/>
            <a:ext cx="12192000" cy="10527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Title 1"/>
          <p:cNvSpPr txBox="1">
            <a:spLocks/>
          </p:cNvSpPr>
          <p:nvPr userDrawn="1"/>
        </p:nvSpPr>
        <p:spPr>
          <a:xfrm>
            <a:off x="4271797" y="188641"/>
            <a:ext cx="4704523" cy="720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Devry Smith Frank </a:t>
            </a:r>
            <a:r>
              <a:rPr kumimoji="0" lang="en-US" sz="2000" b="0" i="1" u="none" strike="noStrike" kern="1200" cap="none" spc="0" normalizeH="0" baseline="0" noProof="0" dirty="0">
                <a:ln>
                  <a:noFill/>
                </a:ln>
                <a:solidFill>
                  <a:schemeClr val="accent1">
                    <a:lumMod val="50000"/>
                  </a:schemeClr>
                </a:solidFill>
                <a:effectLst/>
                <a:uLnTx/>
                <a:uFillTx/>
                <a:latin typeface="+mj-lt"/>
                <a:ea typeface="+mj-ea"/>
                <a:cs typeface="+mj-cs"/>
              </a:rPr>
              <a:t>LLP</a:t>
            </a:r>
            <a: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Lawyers &amp; Mediators</a:t>
            </a:r>
            <a:endParaRPr kumimoji="0" lang="en-CA"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2" name="Picture 11" descr="Final DSF LogoWhite.eps"/>
          <p:cNvPicPr>
            <a:picLocks noChangeAspect="1"/>
          </p:cNvPicPr>
          <p:nvPr userDrawn="1"/>
        </p:nvPicPr>
        <p:blipFill>
          <a:blip r:embed="rId2" cstate="print"/>
          <a:stretch>
            <a:fillRect/>
          </a:stretch>
        </p:blipFill>
        <p:spPr>
          <a:xfrm>
            <a:off x="3273431" y="188641"/>
            <a:ext cx="902356" cy="760337"/>
          </a:xfrm>
          <a:prstGeom prst="rect">
            <a:avLst/>
          </a:prstGeom>
        </p:spPr>
      </p:pic>
      <p:sp>
        <p:nvSpPr>
          <p:cNvPr id="13" name="Rectangle 12"/>
          <p:cNvSpPr/>
          <p:nvPr userDrawn="1"/>
        </p:nvSpPr>
        <p:spPr>
          <a:xfrm>
            <a:off x="0" y="1052736"/>
            <a:ext cx="12192000"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4" name="Rectangle 13"/>
          <p:cNvSpPr/>
          <p:nvPr userDrawn="1"/>
        </p:nvSpPr>
        <p:spPr>
          <a:xfrm>
            <a:off x="4655840" y="1052736"/>
            <a:ext cx="2592288" cy="400110"/>
          </a:xfrm>
          <a:prstGeom prst="rect">
            <a:avLst/>
          </a:prstGeom>
        </p:spPr>
        <p:txBody>
          <a:bodyPr wrap="square">
            <a:spAutoFit/>
          </a:bodyPr>
          <a:lstStyle/>
          <a:p>
            <a:pPr algn="ctr"/>
            <a:r>
              <a:rPr kumimoji="0" lang="en-US" sz="2000" b="1" i="0" u="none" strike="noStrike" kern="1200" cap="none" spc="0" normalizeH="0" baseline="0" noProof="0" dirty="0">
                <a:ln>
                  <a:noFill/>
                </a:ln>
                <a:solidFill>
                  <a:schemeClr val="bg1"/>
                </a:solidFill>
                <a:effectLst/>
                <a:uLnTx/>
                <a:uFillTx/>
                <a:latin typeface="+mn-lt"/>
                <a:ea typeface="+mn-ea"/>
                <a:cs typeface="+mn-cs"/>
              </a:rPr>
              <a:t>www.devrylaw.ca</a:t>
            </a:r>
            <a:endParaRPr lang="en-CA" sz="2000" b="1" dirty="0"/>
          </a:p>
        </p:txBody>
      </p:sp>
    </p:spTree>
    <p:extLst>
      <p:ext uri="{BB962C8B-B14F-4D97-AF65-F5344CB8AC3E}">
        <p14:creationId xmlns:p14="http://schemas.microsoft.com/office/powerpoint/2010/main" val="118897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Rectangle 9"/>
          <p:cNvSpPr/>
          <p:nvPr userDrawn="1"/>
        </p:nvSpPr>
        <p:spPr>
          <a:xfrm>
            <a:off x="0" y="0"/>
            <a:ext cx="12192000" cy="10527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Title 1"/>
          <p:cNvSpPr txBox="1">
            <a:spLocks/>
          </p:cNvSpPr>
          <p:nvPr userDrawn="1"/>
        </p:nvSpPr>
        <p:spPr>
          <a:xfrm>
            <a:off x="4271797" y="188641"/>
            <a:ext cx="4704523" cy="720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Devry Smith Frank </a:t>
            </a:r>
            <a:r>
              <a:rPr kumimoji="0" lang="en-US" sz="2000" b="0" i="1" u="none" strike="noStrike" kern="1200" cap="none" spc="0" normalizeH="0" baseline="0" noProof="0" dirty="0">
                <a:ln>
                  <a:noFill/>
                </a:ln>
                <a:solidFill>
                  <a:schemeClr val="accent1">
                    <a:lumMod val="50000"/>
                  </a:schemeClr>
                </a:solidFill>
                <a:effectLst/>
                <a:uLnTx/>
                <a:uFillTx/>
                <a:latin typeface="+mj-lt"/>
                <a:ea typeface="+mj-ea"/>
                <a:cs typeface="+mj-cs"/>
              </a:rPr>
              <a:t>LLP</a:t>
            </a:r>
            <a: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Lawyers &amp; Mediators</a:t>
            </a:r>
            <a:endParaRPr kumimoji="0" lang="en-CA"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2" name="Picture 11" descr="Final DSF LogoWhite.eps"/>
          <p:cNvPicPr>
            <a:picLocks noChangeAspect="1"/>
          </p:cNvPicPr>
          <p:nvPr userDrawn="1"/>
        </p:nvPicPr>
        <p:blipFill>
          <a:blip r:embed="rId2" cstate="print"/>
          <a:stretch>
            <a:fillRect/>
          </a:stretch>
        </p:blipFill>
        <p:spPr>
          <a:xfrm>
            <a:off x="3273431" y="188641"/>
            <a:ext cx="902356" cy="760337"/>
          </a:xfrm>
          <a:prstGeom prst="rect">
            <a:avLst/>
          </a:prstGeom>
        </p:spPr>
      </p:pic>
      <p:sp>
        <p:nvSpPr>
          <p:cNvPr id="13" name="Rectangle 12"/>
          <p:cNvSpPr/>
          <p:nvPr userDrawn="1"/>
        </p:nvSpPr>
        <p:spPr>
          <a:xfrm>
            <a:off x="0" y="1052736"/>
            <a:ext cx="12192000"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4" name="Rectangle 13"/>
          <p:cNvSpPr/>
          <p:nvPr userDrawn="1"/>
        </p:nvSpPr>
        <p:spPr>
          <a:xfrm>
            <a:off x="4655840" y="1052736"/>
            <a:ext cx="2592288" cy="400110"/>
          </a:xfrm>
          <a:prstGeom prst="rect">
            <a:avLst/>
          </a:prstGeom>
        </p:spPr>
        <p:txBody>
          <a:bodyPr wrap="square">
            <a:spAutoFit/>
          </a:bodyPr>
          <a:lstStyle/>
          <a:p>
            <a:pPr algn="ctr"/>
            <a:r>
              <a:rPr kumimoji="0" lang="en-US" sz="2000" b="1" i="0" u="none" strike="noStrike" kern="1200" cap="none" spc="0" normalizeH="0" baseline="0" noProof="0" dirty="0">
                <a:ln>
                  <a:noFill/>
                </a:ln>
                <a:solidFill>
                  <a:schemeClr val="bg1"/>
                </a:solidFill>
                <a:effectLst/>
                <a:uLnTx/>
                <a:uFillTx/>
                <a:latin typeface="+mn-lt"/>
                <a:ea typeface="+mn-ea"/>
                <a:cs typeface="+mn-cs"/>
              </a:rPr>
              <a:t>www.devrylaw.ca</a:t>
            </a:r>
            <a:endParaRPr lang="en-CA" sz="2000" b="1" dirty="0"/>
          </a:p>
        </p:txBody>
      </p:sp>
    </p:spTree>
    <p:extLst>
      <p:ext uri="{BB962C8B-B14F-4D97-AF65-F5344CB8AC3E}">
        <p14:creationId xmlns:p14="http://schemas.microsoft.com/office/powerpoint/2010/main" val="24146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Rectangle 9"/>
          <p:cNvSpPr/>
          <p:nvPr userDrawn="1"/>
        </p:nvSpPr>
        <p:spPr>
          <a:xfrm>
            <a:off x="0" y="0"/>
            <a:ext cx="12192000" cy="10527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Title 1"/>
          <p:cNvSpPr txBox="1">
            <a:spLocks/>
          </p:cNvSpPr>
          <p:nvPr userDrawn="1"/>
        </p:nvSpPr>
        <p:spPr>
          <a:xfrm>
            <a:off x="4271797" y="188641"/>
            <a:ext cx="4704523" cy="720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Devry Smith Frank </a:t>
            </a:r>
            <a:r>
              <a:rPr kumimoji="0" lang="en-US" sz="2000" b="0" i="1" u="none" strike="noStrike" kern="1200" cap="none" spc="0" normalizeH="0" baseline="0" noProof="0" dirty="0">
                <a:ln>
                  <a:noFill/>
                </a:ln>
                <a:solidFill>
                  <a:schemeClr val="accent1">
                    <a:lumMod val="50000"/>
                  </a:schemeClr>
                </a:solidFill>
                <a:effectLst/>
                <a:uLnTx/>
                <a:uFillTx/>
                <a:latin typeface="+mj-lt"/>
                <a:ea typeface="+mj-ea"/>
                <a:cs typeface="+mj-cs"/>
              </a:rPr>
              <a:t>LLP</a:t>
            </a:r>
            <a: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Lawyers &amp; Mediators</a:t>
            </a:r>
            <a:endParaRPr kumimoji="0" lang="en-CA"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2" name="Picture 11" descr="Final DSF LogoWhite.eps"/>
          <p:cNvPicPr>
            <a:picLocks noChangeAspect="1"/>
          </p:cNvPicPr>
          <p:nvPr userDrawn="1"/>
        </p:nvPicPr>
        <p:blipFill>
          <a:blip r:embed="rId2" cstate="print"/>
          <a:stretch>
            <a:fillRect/>
          </a:stretch>
        </p:blipFill>
        <p:spPr>
          <a:xfrm>
            <a:off x="3273431" y="188641"/>
            <a:ext cx="902356" cy="760337"/>
          </a:xfrm>
          <a:prstGeom prst="rect">
            <a:avLst/>
          </a:prstGeom>
        </p:spPr>
      </p:pic>
      <p:sp>
        <p:nvSpPr>
          <p:cNvPr id="13" name="Rectangle 12"/>
          <p:cNvSpPr/>
          <p:nvPr userDrawn="1"/>
        </p:nvSpPr>
        <p:spPr>
          <a:xfrm>
            <a:off x="0" y="1052736"/>
            <a:ext cx="12192000"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4" name="Rectangle 13"/>
          <p:cNvSpPr/>
          <p:nvPr userDrawn="1"/>
        </p:nvSpPr>
        <p:spPr>
          <a:xfrm>
            <a:off x="4655840" y="1052736"/>
            <a:ext cx="2592288" cy="400110"/>
          </a:xfrm>
          <a:prstGeom prst="rect">
            <a:avLst/>
          </a:prstGeom>
        </p:spPr>
        <p:txBody>
          <a:bodyPr wrap="square">
            <a:spAutoFit/>
          </a:bodyPr>
          <a:lstStyle/>
          <a:p>
            <a:pPr algn="ctr"/>
            <a:r>
              <a:rPr kumimoji="0" lang="en-US" sz="2000" b="1" i="0" u="none" strike="noStrike" kern="1200" cap="none" spc="0" normalizeH="0" baseline="0" noProof="0" dirty="0">
                <a:ln>
                  <a:noFill/>
                </a:ln>
                <a:solidFill>
                  <a:schemeClr val="bg1"/>
                </a:solidFill>
                <a:effectLst/>
                <a:uLnTx/>
                <a:uFillTx/>
                <a:latin typeface="+mn-lt"/>
                <a:ea typeface="+mn-ea"/>
                <a:cs typeface="+mn-cs"/>
              </a:rPr>
              <a:t>www.devrylaw.ca</a:t>
            </a:r>
            <a:endParaRPr lang="en-CA" sz="2000" b="1" dirty="0"/>
          </a:p>
        </p:txBody>
      </p:sp>
    </p:spTree>
    <p:extLst>
      <p:ext uri="{BB962C8B-B14F-4D97-AF65-F5344CB8AC3E}">
        <p14:creationId xmlns:p14="http://schemas.microsoft.com/office/powerpoint/2010/main" val="227758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Rectangle 9"/>
          <p:cNvSpPr/>
          <p:nvPr userDrawn="1"/>
        </p:nvSpPr>
        <p:spPr>
          <a:xfrm>
            <a:off x="0" y="0"/>
            <a:ext cx="12192000" cy="10527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Title 1"/>
          <p:cNvSpPr txBox="1">
            <a:spLocks/>
          </p:cNvSpPr>
          <p:nvPr userDrawn="1"/>
        </p:nvSpPr>
        <p:spPr>
          <a:xfrm>
            <a:off x="4271797" y="188641"/>
            <a:ext cx="4704523" cy="720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Devry Smith Frank </a:t>
            </a:r>
            <a:r>
              <a:rPr kumimoji="0" lang="en-US" sz="2000" b="0" i="1" u="none" strike="noStrike" kern="1200" cap="none" spc="0" normalizeH="0" baseline="0" noProof="0" dirty="0">
                <a:ln>
                  <a:noFill/>
                </a:ln>
                <a:solidFill>
                  <a:schemeClr val="accent1">
                    <a:lumMod val="50000"/>
                  </a:schemeClr>
                </a:solidFill>
                <a:effectLst/>
                <a:uLnTx/>
                <a:uFillTx/>
                <a:latin typeface="+mj-lt"/>
                <a:ea typeface="+mj-ea"/>
                <a:cs typeface="+mj-cs"/>
              </a:rPr>
              <a:t>LLP</a:t>
            </a:r>
            <a: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Lawyers &amp; Mediators</a:t>
            </a:r>
            <a:endParaRPr kumimoji="0" lang="en-CA"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2" name="Picture 11" descr="Final DSF LogoWhite.eps"/>
          <p:cNvPicPr>
            <a:picLocks noChangeAspect="1"/>
          </p:cNvPicPr>
          <p:nvPr userDrawn="1"/>
        </p:nvPicPr>
        <p:blipFill>
          <a:blip r:embed="rId2" cstate="print"/>
          <a:stretch>
            <a:fillRect/>
          </a:stretch>
        </p:blipFill>
        <p:spPr>
          <a:xfrm>
            <a:off x="3273431" y="188641"/>
            <a:ext cx="902356" cy="760337"/>
          </a:xfrm>
          <a:prstGeom prst="rect">
            <a:avLst/>
          </a:prstGeom>
        </p:spPr>
      </p:pic>
      <p:sp>
        <p:nvSpPr>
          <p:cNvPr id="13" name="Rectangle 12"/>
          <p:cNvSpPr/>
          <p:nvPr userDrawn="1"/>
        </p:nvSpPr>
        <p:spPr>
          <a:xfrm>
            <a:off x="0" y="1052736"/>
            <a:ext cx="12192000"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4" name="Rectangle 13"/>
          <p:cNvSpPr/>
          <p:nvPr userDrawn="1"/>
        </p:nvSpPr>
        <p:spPr>
          <a:xfrm>
            <a:off x="4655840" y="1052736"/>
            <a:ext cx="2592288" cy="400110"/>
          </a:xfrm>
          <a:prstGeom prst="rect">
            <a:avLst/>
          </a:prstGeom>
        </p:spPr>
        <p:txBody>
          <a:bodyPr wrap="square">
            <a:spAutoFit/>
          </a:bodyPr>
          <a:lstStyle/>
          <a:p>
            <a:pPr algn="ctr"/>
            <a:r>
              <a:rPr kumimoji="0" lang="en-US" sz="2000" b="1" i="0" u="none" strike="noStrike" kern="1200" cap="none" spc="0" normalizeH="0" baseline="0" noProof="0" dirty="0">
                <a:ln>
                  <a:noFill/>
                </a:ln>
                <a:solidFill>
                  <a:schemeClr val="bg1"/>
                </a:solidFill>
                <a:effectLst/>
                <a:uLnTx/>
                <a:uFillTx/>
                <a:latin typeface="+mn-lt"/>
                <a:ea typeface="+mn-ea"/>
                <a:cs typeface="+mn-cs"/>
              </a:rPr>
              <a:t>www.devrylaw.ca</a:t>
            </a:r>
            <a:endParaRPr lang="en-CA" sz="2000" b="1" dirty="0"/>
          </a:p>
        </p:txBody>
      </p:sp>
    </p:spTree>
    <p:extLst>
      <p:ext uri="{BB962C8B-B14F-4D97-AF65-F5344CB8AC3E}">
        <p14:creationId xmlns:p14="http://schemas.microsoft.com/office/powerpoint/2010/main" val="422347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Rectangle 9"/>
          <p:cNvSpPr/>
          <p:nvPr userDrawn="1"/>
        </p:nvSpPr>
        <p:spPr>
          <a:xfrm>
            <a:off x="0" y="0"/>
            <a:ext cx="12192000" cy="10527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Title 1"/>
          <p:cNvSpPr txBox="1">
            <a:spLocks/>
          </p:cNvSpPr>
          <p:nvPr userDrawn="1"/>
        </p:nvSpPr>
        <p:spPr>
          <a:xfrm>
            <a:off x="4271797" y="188641"/>
            <a:ext cx="4704523" cy="720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Devry Smith Frank </a:t>
            </a:r>
            <a:r>
              <a:rPr kumimoji="0" lang="en-US" sz="2000" b="0" i="1" u="none" strike="noStrike" kern="1200" cap="none" spc="0" normalizeH="0" baseline="0" noProof="0" dirty="0">
                <a:ln>
                  <a:noFill/>
                </a:ln>
                <a:solidFill>
                  <a:schemeClr val="accent1">
                    <a:lumMod val="50000"/>
                  </a:schemeClr>
                </a:solidFill>
                <a:effectLst/>
                <a:uLnTx/>
                <a:uFillTx/>
                <a:latin typeface="+mj-lt"/>
                <a:ea typeface="+mj-ea"/>
                <a:cs typeface="+mj-cs"/>
              </a:rPr>
              <a:t>LLP</a:t>
            </a:r>
            <a: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Lawyers &amp; Mediators</a:t>
            </a:r>
            <a:endParaRPr kumimoji="0" lang="en-CA"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2" name="Picture 11" descr="Final DSF LogoWhite.eps"/>
          <p:cNvPicPr>
            <a:picLocks noChangeAspect="1"/>
          </p:cNvPicPr>
          <p:nvPr userDrawn="1"/>
        </p:nvPicPr>
        <p:blipFill>
          <a:blip r:embed="rId2" cstate="print"/>
          <a:stretch>
            <a:fillRect/>
          </a:stretch>
        </p:blipFill>
        <p:spPr>
          <a:xfrm>
            <a:off x="3273431" y="188641"/>
            <a:ext cx="902356" cy="760337"/>
          </a:xfrm>
          <a:prstGeom prst="rect">
            <a:avLst/>
          </a:prstGeom>
        </p:spPr>
      </p:pic>
      <p:sp>
        <p:nvSpPr>
          <p:cNvPr id="13" name="Rectangle 12"/>
          <p:cNvSpPr/>
          <p:nvPr userDrawn="1"/>
        </p:nvSpPr>
        <p:spPr>
          <a:xfrm>
            <a:off x="0" y="1052736"/>
            <a:ext cx="12192000"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4" name="Rectangle 13"/>
          <p:cNvSpPr/>
          <p:nvPr userDrawn="1"/>
        </p:nvSpPr>
        <p:spPr>
          <a:xfrm>
            <a:off x="4655840" y="1052736"/>
            <a:ext cx="2592288" cy="400110"/>
          </a:xfrm>
          <a:prstGeom prst="rect">
            <a:avLst/>
          </a:prstGeom>
        </p:spPr>
        <p:txBody>
          <a:bodyPr wrap="square">
            <a:spAutoFit/>
          </a:bodyPr>
          <a:lstStyle/>
          <a:p>
            <a:pPr algn="ctr"/>
            <a:r>
              <a:rPr kumimoji="0" lang="en-US" sz="2000" b="1" i="0" u="none" strike="noStrike" kern="1200" cap="none" spc="0" normalizeH="0" baseline="0" noProof="0" dirty="0">
                <a:ln>
                  <a:noFill/>
                </a:ln>
                <a:solidFill>
                  <a:schemeClr val="bg1"/>
                </a:solidFill>
                <a:effectLst/>
                <a:uLnTx/>
                <a:uFillTx/>
                <a:latin typeface="+mn-lt"/>
                <a:ea typeface="+mn-ea"/>
                <a:cs typeface="+mn-cs"/>
              </a:rPr>
              <a:t>www.devrylaw.ca</a:t>
            </a:r>
            <a:endParaRPr lang="en-CA" sz="2000" b="1" dirty="0"/>
          </a:p>
        </p:txBody>
      </p:sp>
    </p:spTree>
    <p:extLst>
      <p:ext uri="{BB962C8B-B14F-4D97-AF65-F5344CB8AC3E}">
        <p14:creationId xmlns:p14="http://schemas.microsoft.com/office/powerpoint/2010/main" val="86957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39AFA6-BF0F-48AC-9591-E6DC4061591D}" type="datetimeFigureOut">
              <a:rPr lang="en-CA" smtClean="0">
                <a:solidFill>
                  <a:prstClr val="black">
                    <a:tint val="75000"/>
                  </a:prstClr>
                </a:solidFill>
              </a:rPr>
              <a:pPr/>
              <a:t>2022-02-17</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AC613C-54A5-416B-B277-4DCF6EFE6146}"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061183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Rectangle 9"/>
          <p:cNvSpPr/>
          <p:nvPr userDrawn="1"/>
        </p:nvSpPr>
        <p:spPr>
          <a:xfrm>
            <a:off x="0" y="0"/>
            <a:ext cx="12192000" cy="10527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Title 1"/>
          <p:cNvSpPr txBox="1">
            <a:spLocks/>
          </p:cNvSpPr>
          <p:nvPr userDrawn="1"/>
        </p:nvSpPr>
        <p:spPr>
          <a:xfrm>
            <a:off x="4271797" y="188641"/>
            <a:ext cx="4704523" cy="720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Devry Smith Frank </a:t>
            </a:r>
            <a:r>
              <a:rPr kumimoji="0" lang="en-US" sz="2000" b="0" i="1" u="none" strike="noStrike" kern="1200" cap="none" spc="0" normalizeH="0" baseline="0" noProof="0" dirty="0">
                <a:ln>
                  <a:noFill/>
                </a:ln>
                <a:solidFill>
                  <a:schemeClr val="accent1">
                    <a:lumMod val="50000"/>
                  </a:schemeClr>
                </a:solidFill>
                <a:effectLst/>
                <a:uLnTx/>
                <a:uFillTx/>
                <a:latin typeface="+mj-lt"/>
                <a:ea typeface="+mj-ea"/>
                <a:cs typeface="+mj-cs"/>
              </a:rPr>
              <a:t>LLP</a:t>
            </a:r>
            <a: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Lawyers &amp; Mediators</a:t>
            </a:r>
            <a:endParaRPr kumimoji="0" lang="en-CA"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2" name="Picture 11" descr="Final DSF LogoWhite.eps"/>
          <p:cNvPicPr>
            <a:picLocks noChangeAspect="1"/>
          </p:cNvPicPr>
          <p:nvPr userDrawn="1"/>
        </p:nvPicPr>
        <p:blipFill>
          <a:blip r:embed="rId2" cstate="print"/>
          <a:stretch>
            <a:fillRect/>
          </a:stretch>
        </p:blipFill>
        <p:spPr>
          <a:xfrm>
            <a:off x="3273431" y="188641"/>
            <a:ext cx="902356" cy="760337"/>
          </a:xfrm>
          <a:prstGeom prst="rect">
            <a:avLst/>
          </a:prstGeom>
        </p:spPr>
      </p:pic>
      <p:sp>
        <p:nvSpPr>
          <p:cNvPr id="13" name="Rectangle 12"/>
          <p:cNvSpPr/>
          <p:nvPr userDrawn="1"/>
        </p:nvSpPr>
        <p:spPr>
          <a:xfrm>
            <a:off x="0" y="1052736"/>
            <a:ext cx="12192000"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4" name="Rectangle 13"/>
          <p:cNvSpPr/>
          <p:nvPr userDrawn="1"/>
        </p:nvSpPr>
        <p:spPr>
          <a:xfrm>
            <a:off x="4655840" y="1052736"/>
            <a:ext cx="2592288" cy="400110"/>
          </a:xfrm>
          <a:prstGeom prst="rect">
            <a:avLst/>
          </a:prstGeom>
        </p:spPr>
        <p:txBody>
          <a:bodyPr wrap="square">
            <a:spAutoFit/>
          </a:bodyPr>
          <a:lstStyle/>
          <a:p>
            <a:pPr algn="ctr"/>
            <a:r>
              <a:rPr kumimoji="0" lang="en-US" sz="2000" b="1" i="0" u="none" strike="noStrike" kern="1200" cap="none" spc="0" normalizeH="0" baseline="0" noProof="0" dirty="0">
                <a:ln>
                  <a:noFill/>
                </a:ln>
                <a:solidFill>
                  <a:schemeClr val="bg1"/>
                </a:solidFill>
                <a:effectLst/>
                <a:uLnTx/>
                <a:uFillTx/>
                <a:latin typeface="+mn-lt"/>
                <a:ea typeface="+mn-ea"/>
                <a:cs typeface="+mn-cs"/>
              </a:rPr>
              <a:t>www.devrylaw.ca</a:t>
            </a:r>
            <a:endParaRPr lang="en-CA" sz="2000" b="1" dirty="0"/>
          </a:p>
        </p:txBody>
      </p:sp>
    </p:spTree>
    <p:extLst>
      <p:ext uri="{BB962C8B-B14F-4D97-AF65-F5344CB8AC3E}">
        <p14:creationId xmlns:p14="http://schemas.microsoft.com/office/powerpoint/2010/main" val="256608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Rectangle 9"/>
          <p:cNvSpPr/>
          <p:nvPr userDrawn="1"/>
        </p:nvSpPr>
        <p:spPr>
          <a:xfrm>
            <a:off x="0" y="0"/>
            <a:ext cx="12192000" cy="10527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Title 1"/>
          <p:cNvSpPr txBox="1">
            <a:spLocks/>
          </p:cNvSpPr>
          <p:nvPr userDrawn="1"/>
        </p:nvSpPr>
        <p:spPr>
          <a:xfrm>
            <a:off x="4271797" y="188641"/>
            <a:ext cx="4704523" cy="720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Devry Smith Frank </a:t>
            </a:r>
            <a:r>
              <a:rPr kumimoji="0" lang="en-US" sz="2000" b="0" i="1" u="none" strike="noStrike" kern="1200" cap="none" spc="0" normalizeH="0" baseline="0" noProof="0" dirty="0">
                <a:ln>
                  <a:noFill/>
                </a:ln>
                <a:solidFill>
                  <a:schemeClr val="accent1">
                    <a:lumMod val="50000"/>
                  </a:schemeClr>
                </a:solidFill>
                <a:effectLst/>
                <a:uLnTx/>
                <a:uFillTx/>
                <a:latin typeface="+mj-lt"/>
                <a:ea typeface="+mj-ea"/>
                <a:cs typeface="+mj-cs"/>
              </a:rPr>
              <a:t>LLP</a:t>
            </a:r>
            <a: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Lawyers &amp; Mediators</a:t>
            </a:r>
            <a:endParaRPr kumimoji="0" lang="en-CA"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2" name="Picture 11" descr="Final DSF LogoWhite.eps"/>
          <p:cNvPicPr>
            <a:picLocks noChangeAspect="1"/>
          </p:cNvPicPr>
          <p:nvPr userDrawn="1"/>
        </p:nvPicPr>
        <p:blipFill>
          <a:blip r:embed="rId2" cstate="print"/>
          <a:stretch>
            <a:fillRect/>
          </a:stretch>
        </p:blipFill>
        <p:spPr>
          <a:xfrm>
            <a:off x="3273431" y="188641"/>
            <a:ext cx="902356" cy="760337"/>
          </a:xfrm>
          <a:prstGeom prst="rect">
            <a:avLst/>
          </a:prstGeom>
        </p:spPr>
      </p:pic>
      <p:sp>
        <p:nvSpPr>
          <p:cNvPr id="13" name="Rectangle 12"/>
          <p:cNvSpPr/>
          <p:nvPr userDrawn="1"/>
        </p:nvSpPr>
        <p:spPr>
          <a:xfrm>
            <a:off x="0" y="1052736"/>
            <a:ext cx="12192000"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4" name="Rectangle 13"/>
          <p:cNvSpPr/>
          <p:nvPr userDrawn="1"/>
        </p:nvSpPr>
        <p:spPr>
          <a:xfrm>
            <a:off x="4655840" y="1052736"/>
            <a:ext cx="2592288" cy="400110"/>
          </a:xfrm>
          <a:prstGeom prst="rect">
            <a:avLst/>
          </a:prstGeom>
        </p:spPr>
        <p:txBody>
          <a:bodyPr wrap="square">
            <a:spAutoFit/>
          </a:bodyPr>
          <a:lstStyle/>
          <a:p>
            <a:pPr algn="ctr"/>
            <a:r>
              <a:rPr kumimoji="0" lang="en-US" sz="2000" b="1" i="0" u="none" strike="noStrike" kern="1200" cap="none" spc="0" normalizeH="0" baseline="0" noProof="0" dirty="0">
                <a:ln>
                  <a:noFill/>
                </a:ln>
                <a:solidFill>
                  <a:schemeClr val="bg1"/>
                </a:solidFill>
                <a:effectLst/>
                <a:uLnTx/>
                <a:uFillTx/>
                <a:latin typeface="+mn-lt"/>
                <a:ea typeface="+mn-ea"/>
                <a:cs typeface="+mn-cs"/>
              </a:rPr>
              <a:t>www.devrylaw.ca</a:t>
            </a:r>
            <a:endParaRPr lang="en-CA" sz="2000" b="1" dirty="0"/>
          </a:p>
        </p:txBody>
      </p:sp>
    </p:spTree>
    <p:extLst>
      <p:ext uri="{BB962C8B-B14F-4D97-AF65-F5344CB8AC3E}">
        <p14:creationId xmlns:p14="http://schemas.microsoft.com/office/powerpoint/2010/main" val="243834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Rectangle 9"/>
          <p:cNvSpPr/>
          <p:nvPr userDrawn="1"/>
        </p:nvSpPr>
        <p:spPr>
          <a:xfrm>
            <a:off x="0" y="0"/>
            <a:ext cx="12192000" cy="10527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Title 1"/>
          <p:cNvSpPr txBox="1">
            <a:spLocks/>
          </p:cNvSpPr>
          <p:nvPr userDrawn="1"/>
        </p:nvSpPr>
        <p:spPr>
          <a:xfrm>
            <a:off x="4271797" y="188641"/>
            <a:ext cx="4704523" cy="720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Devry Smith Frank </a:t>
            </a:r>
            <a:r>
              <a:rPr kumimoji="0" lang="en-US" sz="2000" b="0" i="1" u="none" strike="noStrike" kern="1200" cap="none" spc="0" normalizeH="0" baseline="0" noProof="0" dirty="0">
                <a:ln>
                  <a:noFill/>
                </a:ln>
                <a:solidFill>
                  <a:schemeClr val="accent1">
                    <a:lumMod val="50000"/>
                  </a:schemeClr>
                </a:solidFill>
                <a:effectLst/>
                <a:uLnTx/>
                <a:uFillTx/>
                <a:latin typeface="+mj-lt"/>
                <a:ea typeface="+mj-ea"/>
                <a:cs typeface="+mj-cs"/>
              </a:rPr>
              <a:t>LLP</a:t>
            </a:r>
            <a: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Lawyers &amp; Mediators</a:t>
            </a:r>
            <a:endParaRPr kumimoji="0" lang="en-CA"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2" name="Picture 11" descr="Final DSF LogoWhite.eps"/>
          <p:cNvPicPr>
            <a:picLocks noChangeAspect="1"/>
          </p:cNvPicPr>
          <p:nvPr userDrawn="1"/>
        </p:nvPicPr>
        <p:blipFill>
          <a:blip r:embed="rId2" cstate="print"/>
          <a:stretch>
            <a:fillRect/>
          </a:stretch>
        </p:blipFill>
        <p:spPr>
          <a:xfrm>
            <a:off x="3273431" y="188641"/>
            <a:ext cx="902356" cy="760337"/>
          </a:xfrm>
          <a:prstGeom prst="rect">
            <a:avLst/>
          </a:prstGeom>
        </p:spPr>
      </p:pic>
      <p:sp>
        <p:nvSpPr>
          <p:cNvPr id="13" name="Rectangle 12"/>
          <p:cNvSpPr/>
          <p:nvPr userDrawn="1"/>
        </p:nvSpPr>
        <p:spPr>
          <a:xfrm>
            <a:off x="0" y="1052736"/>
            <a:ext cx="12192000"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4" name="Rectangle 13"/>
          <p:cNvSpPr/>
          <p:nvPr userDrawn="1"/>
        </p:nvSpPr>
        <p:spPr>
          <a:xfrm>
            <a:off x="4655840" y="1052736"/>
            <a:ext cx="2592288" cy="400110"/>
          </a:xfrm>
          <a:prstGeom prst="rect">
            <a:avLst/>
          </a:prstGeom>
        </p:spPr>
        <p:txBody>
          <a:bodyPr wrap="square">
            <a:spAutoFit/>
          </a:bodyPr>
          <a:lstStyle/>
          <a:p>
            <a:pPr algn="ctr"/>
            <a:r>
              <a:rPr kumimoji="0" lang="en-US" sz="2000" b="1" i="0" u="none" strike="noStrike" kern="1200" cap="none" spc="0" normalizeH="0" baseline="0" noProof="0" dirty="0">
                <a:ln>
                  <a:noFill/>
                </a:ln>
                <a:solidFill>
                  <a:schemeClr val="bg1"/>
                </a:solidFill>
                <a:effectLst/>
                <a:uLnTx/>
                <a:uFillTx/>
                <a:latin typeface="+mn-lt"/>
                <a:ea typeface="+mn-ea"/>
                <a:cs typeface="+mn-cs"/>
              </a:rPr>
              <a:t>www.devrylaw.ca</a:t>
            </a:r>
            <a:endParaRPr lang="en-CA" sz="2000" b="1" dirty="0"/>
          </a:p>
        </p:txBody>
      </p:sp>
    </p:spTree>
    <p:extLst>
      <p:ext uri="{BB962C8B-B14F-4D97-AF65-F5344CB8AC3E}">
        <p14:creationId xmlns:p14="http://schemas.microsoft.com/office/powerpoint/2010/main" val="104868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Rectangle 9"/>
          <p:cNvSpPr/>
          <p:nvPr userDrawn="1"/>
        </p:nvSpPr>
        <p:spPr>
          <a:xfrm>
            <a:off x="0" y="0"/>
            <a:ext cx="12192000" cy="10527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Title 1"/>
          <p:cNvSpPr txBox="1">
            <a:spLocks/>
          </p:cNvSpPr>
          <p:nvPr userDrawn="1"/>
        </p:nvSpPr>
        <p:spPr>
          <a:xfrm>
            <a:off x="4271797" y="188641"/>
            <a:ext cx="4704523" cy="720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Devry Smith Frank </a:t>
            </a:r>
            <a:r>
              <a:rPr kumimoji="0" lang="en-US" sz="2000" b="0" i="1" u="none" strike="noStrike" kern="1200" cap="none" spc="0" normalizeH="0" baseline="0" noProof="0" dirty="0">
                <a:ln>
                  <a:noFill/>
                </a:ln>
                <a:solidFill>
                  <a:schemeClr val="accent1">
                    <a:lumMod val="50000"/>
                  </a:schemeClr>
                </a:solidFill>
                <a:effectLst/>
                <a:uLnTx/>
                <a:uFillTx/>
                <a:latin typeface="+mj-lt"/>
                <a:ea typeface="+mj-ea"/>
                <a:cs typeface="+mj-cs"/>
              </a:rPr>
              <a:t>LLP</a:t>
            </a:r>
            <a: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Lawyers &amp; Mediators</a:t>
            </a:r>
            <a:endParaRPr kumimoji="0" lang="en-CA"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2" name="Picture 11" descr="Final DSF LogoWhite.eps"/>
          <p:cNvPicPr>
            <a:picLocks noChangeAspect="1"/>
          </p:cNvPicPr>
          <p:nvPr userDrawn="1"/>
        </p:nvPicPr>
        <p:blipFill>
          <a:blip r:embed="rId2" cstate="print"/>
          <a:stretch>
            <a:fillRect/>
          </a:stretch>
        </p:blipFill>
        <p:spPr>
          <a:xfrm>
            <a:off x="3273431" y="188641"/>
            <a:ext cx="902356" cy="760337"/>
          </a:xfrm>
          <a:prstGeom prst="rect">
            <a:avLst/>
          </a:prstGeom>
        </p:spPr>
      </p:pic>
      <p:sp>
        <p:nvSpPr>
          <p:cNvPr id="13" name="Rectangle 12"/>
          <p:cNvSpPr/>
          <p:nvPr userDrawn="1"/>
        </p:nvSpPr>
        <p:spPr>
          <a:xfrm>
            <a:off x="0" y="1052736"/>
            <a:ext cx="12192000"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4" name="Rectangle 13"/>
          <p:cNvSpPr/>
          <p:nvPr userDrawn="1"/>
        </p:nvSpPr>
        <p:spPr>
          <a:xfrm>
            <a:off x="4655840" y="1052736"/>
            <a:ext cx="2592288" cy="400110"/>
          </a:xfrm>
          <a:prstGeom prst="rect">
            <a:avLst/>
          </a:prstGeom>
        </p:spPr>
        <p:txBody>
          <a:bodyPr wrap="square">
            <a:spAutoFit/>
          </a:bodyPr>
          <a:lstStyle/>
          <a:p>
            <a:pPr algn="ctr"/>
            <a:r>
              <a:rPr kumimoji="0" lang="en-US" sz="2000" b="1" i="0" u="none" strike="noStrike" kern="1200" cap="none" spc="0" normalizeH="0" baseline="0" noProof="0" dirty="0">
                <a:ln>
                  <a:noFill/>
                </a:ln>
                <a:solidFill>
                  <a:schemeClr val="bg1"/>
                </a:solidFill>
                <a:effectLst/>
                <a:uLnTx/>
                <a:uFillTx/>
                <a:latin typeface="+mn-lt"/>
                <a:ea typeface="+mn-ea"/>
                <a:cs typeface="+mn-cs"/>
              </a:rPr>
              <a:t>www.devrylaw.ca</a:t>
            </a:r>
            <a:endParaRPr lang="en-CA" sz="2000" b="1" dirty="0"/>
          </a:p>
        </p:txBody>
      </p:sp>
    </p:spTree>
    <p:extLst>
      <p:ext uri="{BB962C8B-B14F-4D97-AF65-F5344CB8AC3E}">
        <p14:creationId xmlns:p14="http://schemas.microsoft.com/office/powerpoint/2010/main" val="387995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Rectangle 9"/>
          <p:cNvSpPr/>
          <p:nvPr userDrawn="1"/>
        </p:nvSpPr>
        <p:spPr>
          <a:xfrm>
            <a:off x="0" y="0"/>
            <a:ext cx="12192000" cy="10527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Title 1"/>
          <p:cNvSpPr txBox="1">
            <a:spLocks/>
          </p:cNvSpPr>
          <p:nvPr userDrawn="1"/>
        </p:nvSpPr>
        <p:spPr>
          <a:xfrm>
            <a:off x="4271797" y="188641"/>
            <a:ext cx="4704523" cy="720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Devry Smith Frank </a:t>
            </a:r>
            <a:r>
              <a:rPr kumimoji="0" lang="en-US" sz="2000" b="0" i="1" u="none" strike="noStrike" kern="1200" cap="none" spc="0" normalizeH="0" baseline="0" noProof="0" dirty="0">
                <a:ln>
                  <a:noFill/>
                </a:ln>
                <a:solidFill>
                  <a:schemeClr val="accent1">
                    <a:lumMod val="50000"/>
                  </a:schemeClr>
                </a:solidFill>
                <a:effectLst/>
                <a:uLnTx/>
                <a:uFillTx/>
                <a:latin typeface="+mj-lt"/>
                <a:ea typeface="+mj-ea"/>
                <a:cs typeface="+mj-cs"/>
              </a:rPr>
              <a:t>LLP</a:t>
            </a:r>
            <a: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Lawyers &amp; Mediators</a:t>
            </a:r>
            <a:endParaRPr kumimoji="0" lang="en-CA"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2" name="Picture 11" descr="Final DSF LogoWhite.eps"/>
          <p:cNvPicPr>
            <a:picLocks noChangeAspect="1"/>
          </p:cNvPicPr>
          <p:nvPr userDrawn="1"/>
        </p:nvPicPr>
        <p:blipFill>
          <a:blip r:embed="rId2" cstate="print"/>
          <a:stretch>
            <a:fillRect/>
          </a:stretch>
        </p:blipFill>
        <p:spPr>
          <a:xfrm>
            <a:off x="3273431" y="188641"/>
            <a:ext cx="902356" cy="760337"/>
          </a:xfrm>
          <a:prstGeom prst="rect">
            <a:avLst/>
          </a:prstGeom>
        </p:spPr>
      </p:pic>
      <p:sp>
        <p:nvSpPr>
          <p:cNvPr id="13" name="Rectangle 12"/>
          <p:cNvSpPr/>
          <p:nvPr userDrawn="1"/>
        </p:nvSpPr>
        <p:spPr>
          <a:xfrm>
            <a:off x="0" y="1052736"/>
            <a:ext cx="12192000"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4" name="Rectangle 13"/>
          <p:cNvSpPr/>
          <p:nvPr userDrawn="1"/>
        </p:nvSpPr>
        <p:spPr>
          <a:xfrm>
            <a:off x="4655840" y="1052736"/>
            <a:ext cx="2592288" cy="400110"/>
          </a:xfrm>
          <a:prstGeom prst="rect">
            <a:avLst/>
          </a:prstGeom>
        </p:spPr>
        <p:txBody>
          <a:bodyPr wrap="square">
            <a:spAutoFit/>
          </a:bodyPr>
          <a:lstStyle/>
          <a:p>
            <a:pPr algn="ctr"/>
            <a:r>
              <a:rPr kumimoji="0" lang="en-US" sz="2000" b="1" i="0" u="none" strike="noStrike" kern="1200" cap="none" spc="0" normalizeH="0" baseline="0" noProof="0" dirty="0">
                <a:ln>
                  <a:noFill/>
                </a:ln>
                <a:solidFill>
                  <a:schemeClr val="bg1"/>
                </a:solidFill>
                <a:effectLst/>
                <a:uLnTx/>
                <a:uFillTx/>
                <a:latin typeface="+mn-lt"/>
                <a:ea typeface="+mn-ea"/>
                <a:cs typeface="+mn-cs"/>
              </a:rPr>
              <a:t>www.devrylaw.ca</a:t>
            </a:r>
            <a:endParaRPr lang="en-CA" sz="2000" b="1" dirty="0"/>
          </a:p>
        </p:txBody>
      </p:sp>
    </p:spTree>
    <p:extLst>
      <p:ext uri="{BB962C8B-B14F-4D97-AF65-F5344CB8AC3E}">
        <p14:creationId xmlns:p14="http://schemas.microsoft.com/office/powerpoint/2010/main" val="371385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Rectangle 9"/>
          <p:cNvSpPr/>
          <p:nvPr userDrawn="1"/>
        </p:nvSpPr>
        <p:spPr>
          <a:xfrm>
            <a:off x="0" y="0"/>
            <a:ext cx="12192000" cy="10527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Title 1"/>
          <p:cNvSpPr txBox="1">
            <a:spLocks/>
          </p:cNvSpPr>
          <p:nvPr userDrawn="1"/>
        </p:nvSpPr>
        <p:spPr>
          <a:xfrm>
            <a:off x="4271797" y="188641"/>
            <a:ext cx="4704523" cy="720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Devry Smith Frank </a:t>
            </a:r>
            <a:r>
              <a:rPr kumimoji="0" lang="en-US" sz="2000" b="0" i="1" u="none" strike="noStrike" kern="1200" cap="none" spc="0" normalizeH="0" baseline="0" noProof="0" dirty="0">
                <a:ln>
                  <a:noFill/>
                </a:ln>
                <a:solidFill>
                  <a:schemeClr val="accent1">
                    <a:lumMod val="50000"/>
                  </a:schemeClr>
                </a:solidFill>
                <a:effectLst/>
                <a:uLnTx/>
                <a:uFillTx/>
                <a:latin typeface="+mj-lt"/>
                <a:ea typeface="+mj-ea"/>
                <a:cs typeface="+mj-cs"/>
              </a:rPr>
              <a:t>LLP</a:t>
            </a:r>
            <a: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Lawyers &amp; Mediators</a:t>
            </a:r>
            <a:endParaRPr kumimoji="0" lang="en-CA"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2" name="Picture 11" descr="Final DSF LogoWhite.eps"/>
          <p:cNvPicPr>
            <a:picLocks noChangeAspect="1"/>
          </p:cNvPicPr>
          <p:nvPr userDrawn="1"/>
        </p:nvPicPr>
        <p:blipFill>
          <a:blip r:embed="rId2" cstate="print"/>
          <a:stretch>
            <a:fillRect/>
          </a:stretch>
        </p:blipFill>
        <p:spPr>
          <a:xfrm>
            <a:off x="3273431" y="188641"/>
            <a:ext cx="902356" cy="760337"/>
          </a:xfrm>
          <a:prstGeom prst="rect">
            <a:avLst/>
          </a:prstGeom>
        </p:spPr>
      </p:pic>
      <p:sp>
        <p:nvSpPr>
          <p:cNvPr id="13" name="Rectangle 12"/>
          <p:cNvSpPr/>
          <p:nvPr userDrawn="1"/>
        </p:nvSpPr>
        <p:spPr>
          <a:xfrm>
            <a:off x="0" y="1052736"/>
            <a:ext cx="12192000"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4" name="Rectangle 13"/>
          <p:cNvSpPr/>
          <p:nvPr userDrawn="1"/>
        </p:nvSpPr>
        <p:spPr>
          <a:xfrm>
            <a:off x="4655840" y="1052736"/>
            <a:ext cx="2592288" cy="400110"/>
          </a:xfrm>
          <a:prstGeom prst="rect">
            <a:avLst/>
          </a:prstGeom>
        </p:spPr>
        <p:txBody>
          <a:bodyPr wrap="square">
            <a:spAutoFit/>
          </a:bodyPr>
          <a:lstStyle/>
          <a:p>
            <a:pPr algn="ctr"/>
            <a:r>
              <a:rPr kumimoji="0" lang="en-US" sz="2000" b="1" i="0" u="none" strike="noStrike" kern="1200" cap="none" spc="0" normalizeH="0" baseline="0" noProof="0" dirty="0">
                <a:ln>
                  <a:noFill/>
                </a:ln>
                <a:solidFill>
                  <a:schemeClr val="bg1"/>
                </a:solidFill>
                <a:effectLst/>
                <a:uLnTx/>
                <a:uFillTx/>
                <a:latin typeface="+mn-lt"/>
                <a:ea typeface="+mn-ea"/>
                <a:cs typeface="+mn-cs"/>
              </a:rPr>
              <a:t>www.devrylaw.ca</a:t>
            </a:r>
            <a:endParaRPr lang="en-CA" sz="2000" b="1" dirty="0"/>
          </a:p>
        </p:txBody>
      </p:sp>
    </p:spTree>
    <p:extLst>
      <p:ext uri="{BB962C8B-B14F-4D97-AF65-F5344CB8AC3E}">
        <p14:creationId xmlns:p14="http://schemas.microsoft.com/office/powerpoint/2010/main" val="218568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Rectangle 9"/>
          <p:cNvSpPr/>
          <p:nvPr userDrawn="1"/>
        </p:nvSpPr>
        <p:spPr>
          <a:xfrm>
            <a:off x="0" y="0"/>
            <a:ext cx="12192000" cy="10527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Title 1"/>
          <p:cNvSpPr txBox="1">
            <a:spLocks/>
          </p:cNvSpPr>
          <p:nvPr userDrawn="1"/>
        </p:nvSpPr>
        <p:spPr>
          <a:xfrm>
            <a:off x="4271797" y="188641"/>
            <a:ext cx="4704523" cy="720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Devry Smith Frank </a:t>
            </a:r>
            <a:r>
              <a:rPr kumimoji="0" lang="en-US" sz="2000" b="0" i="1" u="none" strike="noStrike" kern="1200" cap="none" spc="0" normalizeH="0" baseline="0" noProof="0" dirty="0">
                <a:ln>
                  <a:noFill/>
                </a:ln>
                <a:solidFill>
                  <a:schemeClr val="accent1">
                    <a:lumMod val="50000"/>
                  </a:schemeClr>
                </a:solidFill>
                <a:effectLst/>
                <a:uLnTx/>
                <a:uFillTx/>
                <a:latin typeface="+mj-lt"/>
                <a:ea typeface="+mj-ea"/>
                <a:cs typeface="+mj-cs"/>
              </a:rPr>
              <a:t>LLP</a:t>
            </a:r>
            <a: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Lawyers &amp; Mediators</a:t>
            </a:r>
            <a:endParaRPr kumimoji="0" lang="en-CA"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2" name="Picture 11" descr="Final DSF LogoWhite.eps"/>
          <p:cNvPicPr>
            <a:picLocks noChangeAspect="1"/>
          </p:cNvPicPr>
          <p:nvPr userDrawn="1"/>
        </p:nvPicPr>
        <p:blipFill>
          <a:blip r:embed="rId2" cstate="print"/>
          <a:stretch>
            <a:fillRect/>
          </a:stretch>
        </p:blipFill>
        <p:spPr>
          <a:xfrm>
            <a:off x="3273431" y="188641"/>
            <a:ext cx="902356" cy="760337"/>
          </a:xfrm>
          <a:prstGeom prst="rect">
            <a:avLst/>
          </a:prstGeom>
        </p:spPr>
      </p:pic>
      <p:sp>
        <p:nvSpPr>
          <p:cNvPr id="13" name="Rectangle 12"/>
          <p:cNvSpPr/>
          <p:nvPr userDrawn="1"/>
        </p:nvSpPr>
        <p:spPr>
          <a:xfrm>
            <a:off x="0" y="1052736"/>
            <a:ext cx="12192000"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4" name="Rectangle 13"/>
          <p:cNvSpPr/>
          <p:nvPr userDrawn="1"/>
        </p:nvSpPr>
        <p:spPr>
          <a:xfrm>
            <a:off x="4655840" y="1052736"/>
            <a:ext cx="2592288" cy="400110"/>
          </a:xfrm>
          <a:prstGeom prst="rect">
            <a:avLst/>
          </a:prstGeom>
        </p:spPr>
        <p:txBody>
          <a:bodyPr wrap="square">
            <a:spAutoFit/>
          </a:bodyPr>
          <a:lstStyle/>
          <a:p>
            <a:pPr algn="ctr"/>
            <a:r>
              <a:rPr kumimoji="0" lang="en-US" sz="2000" b="1" i="0" u="none" strike="noStrike" kern="1200" cap="none" spc="0" normalizeH="0" baseline="0" noProof="0" dirty="0">
                <a:ln>
                  <a:noFill/>
                </a:ln>
                <a:solidFill>
                  <a:schemeClr val="bg1"/>
                </a:solidFill>
                <a:effectLst/>
                <a:uLnTx/>
                <a:uFillTx/>
                <a:latin typeface="+mn-lt"/>
                <a:ea typeface="+mn-ea"/>
                <a:cs typeface="+mn-cs"/>
              </a:rPr>
              <a:t>www.devrylaw.ca</a:t>
            </a:r>
            <a:endParaRPr lang="en-CA" sz="2000" b="1" dirty="0"/>
          </a:p>
        </p:txBody>
      </p:sp>
    </p:spTree>
    <p:extLst>
      <p:ext uri="{BB962C8B-B14F-4D97-AF65-F5344CB8AC3E}">
        <p14:creationId xmlns:p14="http://schemas.microsoft.com/office/powerpoint/2010/main" val="269853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Rectangle 9"/>
          <p:cNvSpPr/>
          <p:nvPr userDrawn="1"/>
        </p:nvSpPr>
        <p:spPr>
          <a:xfrm>
            <a:off x="0" y="0"/>
            <a:ext cx="12192000" cy="10527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Title 1"/>
          <p:cNvSpPr txBox="1">
            <a:spLocks/>
          </p:cNvSpPr>
          <p:nvPr userDrawn="1"/>
        </p:nvSpPr>
        <p:spPr>
          <a:xfrm>
            <a:off x="4271797" y="188641"/>
            <a:ext cx="4704523" cy="720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Devry Smith Frank </a:t>
            </a:r>
            <a:r>
              <a:rPr kumimoji="0" lang="en-US" sz="2000" b="0" i="1" u="none" strike="noStrike" kern="1200" cap="none" spc="0" normalizeH="0" baseline="0" noProof="0" dirty="0">
                <a:ln>
                  <a:noFill/>
                </a:ln>
                <a:solidFill>
                  <a:schemeClr val="accent1">
                    <a:lumMod val="50000"/>
                  </a:schemeClr>
                </a:solidFill>
                <a:effectLst/>
                <a:uLnTx/>
                <a:uFillTx/>
                <a:latin typeface="+mj-lt"/>
                <a:ea typeface="+mj-ea"/>
                <a:cs typeface="+mj-cs"/>
              </a:rPr>
              <a:t>LLP</a:t>
            </a:r>
            <a: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Lawyers &amp; Mediators</a:t>
            </a:r>
            <a:endParaRPr kumimoji="0" lang="en-CA"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2" name="Picture 11" descr="Final DSF LogoWhite.eps"/>
          <p:cNvPicPr>
            <a:picLocks noChangeAspect="1"/>
          </p:cNvPicPr>
          <p:nvPr userDrawn="1"/>
        </p:nvPicPr>
        <p:blipFill>
          <a:blip r:embed="rId2" cstate="print"/>
          <a:stretch>
            <a:fillRect/>
          </a:stretch>
        </p:blipFill>
        <p:spPr>
          <a:xfrm>
            <a:off x="3273431" y="188641"/>
            <a:ext cx="902356" cy="760337"/>
          </a:xfrm>
          <a:prstGeom prst="rect">
            <a:avLst/>
          </a:prstGeom>
        </p:spPr>
      </p:pic>
      <p:sp>
        <p:nvSpPr>
          <p:cNvPr id="13" name="Rectangle 12"/>
          <p:cNvSpPr/>
          <p:nvPr userDrawn="1"/>
        </p:nvSpPr>
        <p:spPr>
          <a:xfrm>
            <a:off x="0" y="1052736"/>
            <a:ext cx="12192000"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4" name="Rectangle 13"/>
          <p:cNvSpPr/>
          <p:nvPr userDrawn="1"/>
        </p:nvSpPr>
        <p:spPr>
          <a:xfrm>
            <a:off x="4655840" y="1052736"/>
            <a:ext cx="2592288" cy="400110"/>
          </a:xfrm>
          <a:prstGeom prst="rect">
            <a:avLst/>
          </a:prstGeom>
        </p:spPr>
        <p:txBody>
          <a:bodyPr wrap="square">
            <a:spAutoFit/>
          </a:bodyPr>
          <a:lstStyle/>
          <a:p>
            <a:pPr algn="ctr"/>
            <a:r>
              <a:rPr kumimoji="0" lang="en-US" sz="2000" b="1" i="0" u="none" strike="noStrike" kern="1200" cap="none" spc="0" normalizeH="0" baseline="0" noProof="0" dirty="0">
                <a:ln>
                  <a:noFill/>
                </a:ln>
                <a:solidFill>
                  <a:schemeClr val="bg1"/>
                </a:solidFill>
                <a:effectLst/>
                <a:uLnTx/>
                <a:uFillTx/>
                <a:latin typeface="+mn-lt"/>
                <a:ea typeface="+mn-ea"/>
                <a:cs typeface="+mn-cs"/>
              </a:rPr>
              <a:t>www.devrylaw.ca</a:t>
            </a:r>
            <a:endParaRPr lang="en-CA" sz="2000" b="1" dirty="0"/>
          </a:p>
        </p:txBody>
      </p:sp>
    </p:spTree>
    <p:extLst>
      <p:ext uri="{BB962C8B-B14F-4D97-AF65-F5344CB8AC3E}">
        <p14:creationId xmlns:p14="http://schemas.microsoft.com/office/powerpoint/2010/main" val="202915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Rectangle 9"/>
          <p:cNvSpPr/>
          <p:nvPr userDrawn="1"/>
        </p:nvSpPr>
        <p:spPr>
          <a:xfrm>
            <a:off x="0" y="0"/>
            <a:ext cx="12192000" cy="10527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Title 1"/>
          <p:cNvSpPr txBox="1">
            <a:spLocks/>
          </p:cNvSpPr>
          <p:nvPr userDrawn="1"/>
        </p:nvSpPr>
        <p:spPr>
          <a:xfrm>
            <a:off x="4271797" y="188641"/>
            <a:ext cx="4704523" cy="720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Devry Smith Frank </a:t>
            </a:r>
            <a:r>
              <a:rPr kumimoji="0" lang="en-US" sz="2000" b="0" i="1" u="none" strike="noStrike" kern="1200" cap="none" spc="0" normalizeH="0" baseline="0" noProof="0" dirty="0">
                <a:ln>
                  <a:noFill/>
                </a:ln>
                <a:solidFill>
                  <a:schemeClr val="accent1">
                    <a:lumMod val="50000"/>
                  </a:schemeClr>
                </a:solidFill>
                <a:effectLst/>
                <a:uLnTx/>
                <a:uFillTx/>
                <a:latin typeface="+mj-lt"/>
                <a:ea typeface="+mj-ea"/>
                <a:cs typeface="+mj-cs"/>
              </a:rPr>
              <a:t>LLP</a:t>
            </a:r>
            <a: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Lawyers &amp; Mediators</a:t>
            </a:r>
            <a:endParaRPr kumimoji="0" lang="en-CA"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2" name="Picture 11" descr="Final DSF LogoWhite.eps"/>
          <p:cNvPicPr>
            <a:picLocks noChangeAspect="1"/>
          </p:cNvPicPr>
          <p:nvPr userDrawn="1"/>
        </p:nvPicPr>
        <p:blipFill>
          <a:blip r:embed="rId2" cstate="print"/>
          <a:stretch>
            <a:fillRect/>
          </a:stretch>
        </p:blipFill>
        <p:spPr>
          <a:xfrm>
            <a:off x="3273431" y="188641"/>
            <a:ext cx="902356" cy="760337"/>
          </a:xfrm>
          <a:prstGeom prst="rect">
            <a:avLst/>
          </a:prstGeom>
        </p:spPr>
      </p:pic>
      <p:sp>
        <p:nvSpPr>
          <p:cNvPr id="13" name="Rectangle 12"/>
          <p:cNvSpPr/>
          <p:nvPr userDrawn="1"/>
        </p:nvSpPr>
        <p:spPr>
          <a:xfrm>
            <a:off x="0" y="1052736"/>
            <a:ext cx="12192000"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4" name="Rectangle 13"/>
          <p:cNvSpPr/>
          <p:nvPr userDrawn="1"/>
        </p:nvSpPr>
        <p:spPr>
          <a:xfrm>
            <a:off x="4655840" y="1052736"/>
            <a:ext cx="2592288" cy="400110"/>
          </a:xfrm>
          <a:prstGeom prst="rect">
            <a:avLst/>
          </a:prstGeom>
        </p:spPr>
        <p:txBody>
          <a:bodyPr wrap="square">
            <a:spAutoFit/>
          </a:bodyPr>
          <a:lstStyle/>
          <a:p>
            <a:pPr algn="ctr"/>
            <a:r>
              <a:rPr kumimoji="0" lang="en-US" sz="2000" b="1" i="0" u="none" strike="noStrike" kern="1200" cap="none" spc="0" normalizeH="0" baseline="0" noProof="0" dirty="0">
                <a:ln>
                  <a:noFill/>
                </a:ln>
                <a:solidFill>
                  <a:schemeClr val="bg1"/>
                </a:solidFill>
                <a:effectLst/>
                <a:uLnTx/>
                <a:uFillTx/>
                <a:latin typeface="+mn-lt"/>
                <a:ea typeface="+mn-ea"/>
                <a:cs typeface="+mn-cs"/>
              </a:rPr>
              <a:t>www.devrylaw.ca</a:t>
            </a:r>
            <a:endParaRPr lang="en-CA" sz="2000" b="1" dirty="0"/>
          </a:p>
        </p:txBody>
      </p:sp>
    </p:spTree>
    <p:extLst>
      <p:ext uri="{BB962C8B-B14F-4D97-AF65-F5344CB8AC3E}">
        <p14:creationId xmlns:p14="http://schemas.microsoft.com/office/powerpoint/2010/main" val="139221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Rectangle 9"/>
          <p:cNvSpPr/>
          <p:nvPr userDrawn="1"/>
        </p:nvSpPr>
        <p:spPr>
          <a:xfrm>
            <a:off x="0" y="0"/>
            <a:ext cx="12192000" cy="10527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Title 1"/>
          <p:cNvSpPr txBox="1">
            <a:spLocks/>
          </p:cNvSpPr>
          <p:nvPr userDrawn="1"/>
        </p:nvSpPr>
        <p:spPr>
          <a:xfrm>
            <a:off x="4271797" y="188641"/>
            <a:ext cx="4704523" cy="720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Devry Smith Frank </a:t>
            </a:r>
            <a:r>
              <a:rPr kumimoji="0" lang="en-US" sz="2000" b="0" i="1" u="none" strike="noStrike" kern="1200" cap="none" spc="0" normalizeH="0" baseline="0" noProof="0" dirty="0">
                <a:ln>
                  <a:noFill/>
                </a:ln>
                <a:solidFill>
                  <a:schemeClr val="accent1">
                    <a:lumMod val="50000"/>
                  </a:schemeClr>
                </a:solidFill>
                <a:effectLst/>
                <a:uLnTx/>
                <a:uFillTx/>
                <a:latin typeface="+mj-lt"/>
                <a:ea typeface="+mj-ea"/>
                <a:cs typeface="+mj-cs"/>
              </a:rPr>
              <a:t>LLP</a:t>
            </a:r>
            <a: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Lawyers &amp; Mediators</a:t>
            </a:r>
            <a:endParaRPr kumimoji="0" lang="en-CA"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2" name="Picture 11" descr="Final DSF LogoWhite.eps"/>
          <p:cNvPicPr>
            <a:picLocks noChangeAspect="1"/>
          </p:cNvPicPr>
          <p:nvPr userDrawn="1"/>
        </p:nvPicPr>
        <p:blipFill>
          <a:blip r:embed="rId2" cstate="print"/>
          <a:stretch>
            <a:fillRect/>
          </a:stretch>
        </p:blipFill>
        <p:spPr>
          <a:xfrm>
            <a:off x="3273431" y="188641"/>
            <a:ext cx="902356" cy="760337"/>
          </a:xfrm>
          <a:prstGeom prst="rect">
            <a:avLst/>
          </a:prstGeom>
        </p:spPr>
      </p:pic>
      <p:sp>
        <p:nvSpPr>
          <p:cNvPr id="13" name="Rectangle 12"/>
          <p:cNvSpPr/>
          <p:nvPr userDrawn="1"/>
        </p:nvSpPr>
        <p:spPr>
          <a:xfrm>
            <a:off x="0" y="1052736"/>
            <a:ext cx="12192000"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4" name="Rectangle 13"/>
          <p:cNvSpPr/>
          <p:nvPr userDrawn="1"/>
        </p:nvSpPr>
        <p:spPr>
          <a:xfrm>
            <a:off x="4655840" y="1052736"/>
            <a:ext cx="2592288" cy="400110"/>
          </a:xfrm>
          <a:prstGeom prst="rect">
            <a:avLst/>
          </a:prstGeom>
        </p:spPr>
        <p:txBody>
          <a:bodyPr wrap="square">
            <a:spAutoFit/>
          </a:bodyPr>
          <a:lstStyle/>
          <a:p>
            <a:pPr algn="ctr"/>
            <a:r>
              <a:rPr kumimoji="0" lang="en-US" sz="2000" b="1" i="0" u="none" strike="noStrike" kern="1200" cap="none" spc="0" normalizeH="0" baseline="0" noProof="0" dirty="0">
                <a:ln>
                  <a:noFill/>
                </a:ln>
                <a:solidFill>
                  <a:schemeClr val="bg1"/>
                </a:solidFill>
                <a:effectLst/>
                <a:uLnTx/>
                <a:uFillTx/>
                <a:latin typeface="+mn-lt"/>
                <a:ea typeface="+mn-ea"/>
                <a:cs typeface="+mn-cs"/>
              </a:rPr>
              <a:t>www.devrylaw.ca</a:t>
            </a:r>
            <a:endParaRPr lang="en-CA" sz="2000" b="1" dirty="0"/>
          </a:p>
        </p:txBody>
      </p:sp>
    </p:spTree>
    <p:extLst>
      <p:ext uri="{BB962C8B-B14F-4D97-AF65-F5344CB8AC3E}">
        <p14:creationId xmlns:p14="http://schemas.microsoft.com/office/powerpoint/2010/main" val="342739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0339AFA6-BF0F-48AC-9591-E6DC4061591D}" type="datetimeFigureOut">
              <a:rPr lang="en-CA" smtClean="0">
                <a:solidFill>
                  <a:prstClr val="black">
                    <a:tint val="75000"/>
                  </a:prstClr>
                </a:solidFill>
              </a:rPr>
              <a:pPr/>
              <a:t>2022-02-17</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9AC613C-54A5-416B-B277-4DCF6EFE6146}"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2287930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Rectangle 9"/>
          <p:cNvSpPr/>
          <p:nvPr userDrawn="1"/>
        </p:nvSpPr>
        <p:spPr>
          <a:xfrm>
            <a:off x="0" y="0"/>
            <a:ext cx="12192000" cy="10527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Title 1"/>
          <p:cNvSpPr txBox="1">
            <a:spLocks/>
          </p:cNvSpPr>
          <p:nvPr userDrawn="1"/>
        </p:nvSpPr>
        <p:spPr>
          <a:xfrm>
            <a:off x="4271797" y="188641"/>
            <a:ext cx="4704523" cy="720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Devry Smith Frank </a:t>
            </a:r>
            <a:r>
              <a:rPr kumimoji="0" lang="en-US" sz="2000" b="0" i="1" u="none" strike="noStrike" kern="1200" cap="none" spc="0" normalizeH="0" baseline="0" noProof="0" dirty="0">
                <a:ln>
                  <a:noFill/>
                </a:ln>
                <a:solidFill>
                  <a:schemeClr val="accent1">
                    <a:lumMod val="50000"/>
                  </a:schemeClr>
                </a:solidFill>
                <a:effectLst/>
                <a:uLnTx/>
                <a:uFillTx/>
                <a:latin typeface="+mj-lt"/>
                <a:ea typeface="+mj-ea"/>
                <a:cs typeface="+mj-cs"/>
              </a:rPr>
              <a:t>LLP</a:t>
            </a:r>
            <a: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Lawyers &amp; Mediators</a:t>
            </a:r>
            <a:endParaRPr kumimoji="0" lang="en-CA"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2" name="Picture 11" descr="Final DSF LogoWhite.eps"/>
          <p:cNvPicPr>
            <a:picLocks noChangeAspect="1"/>
          </p:cNvPicPr>
          <p:nvPr userDrawn="1"/>
        </p:nvPicPr>
        <p:blipFill>
          <a:blip r:embed="rId2" cstate="print"/>
          <a:stretch>
            <a:fillRect/>
          </a:stretch>
        </p:blipFill>
        <p:spPr>
          <a:xfrm>
            <a:off x="3273431" y="188641"/>
            <a:ext cx="902356" cy="760337"/>
          </a:xfrm>
          <a:prstGeom prst="rect">
            <a:avLst/>
          </a:prstGeom>
        </p:spPr>
      </p:pic>
      <p:sp>
        <p:nvSpPr>
          <p:cNvPr id="13" name="Rectangle 12"/>
          <p:cNvSpPr/>
          <p:nvPr userDrawn="1"/>
        </p:nvSpPr>
        <p:spPr>
          <a:xfrm>
            <a:off x="0" y="1052736"/>
            <a:ext cx="12192000"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4" name="Rectangle 13"/>
          <p:cNvSpPr/>
          <p:nvPr userDrawn="1"/>
        </p:nvSpPr>
        <p:spPr>
          <a:xfrm>
            <a:off x="4655840" y="1052736"/>
            <a:ext cx="2592288" cy="400110"/>
          </a:xfrm>
          <a:prstGeom prst="rect">
            <a:avLst/>
          </a:prstGeom>
        </p:spPr>
        <p:txBody>
          <a:bodyPr wrap="square">
            <a:spAutoFit/>
          </a:bodyPr>
          <a:lstStyle/>
          <a:p>
            <a:pPr algn="ctr"/>
            <a:r>
              <a:rPr kumimoji="0" lang="en-US" sz="2000" b="1" i="0" u="none" strike="noStrike" kern="1200" cap="none" spc="0" normalizeH="0" baseline="0" noProof="0" dirty="0">
                <a:ln>
                  <a:noFill/>
                </a:ln>
                <a:solidFill>
                  <a:schemeClr val="bg1"/>
                </a:solidFill>
                <a:effectLst/>
                <a:uLnTx/>
                <a:uFillTx/>
                <a:latin typeface="+mn-lt"/>
                <a:ea typeface="+mn-ea"/>
                <a:cs typeface="+mn-cs"/>
              </a:rPr>
              <a:t>www.devrylaw.ca</a:t>
            </a:r>
            <a:endParaRPr lang="en-CA" sz="2000" b="1" dirty="0"/>
          </a:p>
        </p:txBody>
      </p:sp>
    </p:spTree>
    <p:extLst>
      <p:ext uri="{BB962C8B-B14F-4D97-AF65-F5344CB8AC3E}">
        <p14:creationId xmlns:p14="http://schemas.microsoft.com/office/powerpoint/2010/main" val="352633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Rectangle 9"/>
          <p:cNvSpPr/>
          <p:nvPr userDrawn="1"/>
        </p:nvSpPr>
        <p:spPr>
          <a:xfrm>
            <a:off x="0" y="0"/>
            <a:ext cx="12192000" cy="10527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Title 1"/>
          <p:cNvSpPr txBox="1">
            <a:spLocks/>
          </p:cNvSpPr>
          <p:nvPr userDrawn="1"/>
        </p:nvSpPr>
        <p:spPr>
          <a:xfrm>
            <a:off x="4271797" y="188641"/>
            <a:ext cx="4704523" cy="720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Devry Smith Frank </a:t>
            </a:r>
            <a:r>
              <a:rPr kumimoji="0" lang="en-US" sz="2000" b="0" i="1" u="none" strike="noStrike" kern="1200" cap="none" spc="0" normalizeH="0" baseline="0" noProof="0" dirty="0">
                <a:ln>
                  <a:noFill/>
                </a:ln>
                <a:solidFill>
                  <a:schemeClr val="accent1">
                    <a:lumMod val="50000"/>
                  </a:schemeClr>
                </a:solidFill>
                <a:effectLst/>
                <a:uLnTx/>
                <a:uFillTx/>
                <a:latin typeface="+mj-lt"/>
                <a:ea typeface="+mj-ea"/>
                <a:cs typeface="+mj-cs"/>
              </a:rPr>
              <a:t>LLP</a:t>
            </a:r>
            <a: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Lawyers &amp; Mediators</a:t>
            </a:r>
            <a:endParaRPr kumimoji="0" lang="en-CA"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2" name="Picture 11" descr="Final DSF LogoWhite.eps"/>
          <p:cNvPicPr>
            <a:picLocks noChangeAspect="1"/>
          </p:cNvPicPr>
          <p:nvPr userDrawn="1"/>
        </p:nvPicPr>
        <p:blipFill>
          <a:blip r:embed="rId2" cstate="print"/>
          <a:stretch>
            <a:fillRect/>
          </a:stretch>
        </p:blipFill>
        <p:spPr>
          <a:xfrm>
            <a:off x="3273431" y="188641"/>
            <a:ext cx="902356" cy="760337"/>
          </a:xfrm>
          <a:prstGeom prst="rect">
            <a:avLst/>
          </a:prstGeom>
        </p:spPr>
      </p:pic>
      <p:sp>
        <p:nvSpPr>
          <p:cNvPr id="13" name="Rectangle 12"/>
          <p:cNvSpPr/>
          <p:nvPr userDrawn="1"/>
        </p:nvSpPr>
        <p:spPr>
          <a:xfrm>
            <a:off x="0" y="1052736"/>
            <a:ext cx="12192000"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4" name="Rectangle 13"/>
          <p:cNvSpPr/>
          <p:nvPr userDrawn="1"/>
        </p:nvSpPr>
        <p:spPr>
          <a:xfrm>
            <a:off x="4655840" y="1052736"/>
            <a:ext cx="2592288" cy="400110"/>
          </a:xfrm>
          <a:prstGeom prst="rect">
            <a:avLst/>
          </a:prstGeom>
        </p:spPr>
        <p:txBody>
          <a:bodyPr wrap="square">
            <a:spAutoFit/>
          </a:bodyPr>
          <a:lstStyle/>
          <a:p>
            <a:pPr algn="ctr"/>
            <a:r>
              <a:rPr kumimoji="0" lang="en-US" sz="2000" b="1" i="0" u="none" strike="noStrike" kern="1200" cap="none" spc="0" normalizeH="0" baseline="0" noProof="0" dirty="0">
                <a:ln>
                  <a:noFill/>
                </a:ln>
                <a:solidFill>
                  <a:schemeClr val="bg1"/>
                </a:solidFill>
                <a:effectLst/>
                <a:uLnTx/>
                <a:uFillTx/>
                <a:latin typeface="+mn-lt"/>
                <a:ea typeface="+mn-ea"/>
                <a:cs typeface="+mn-cs"/>
              </a:rPr>
              <a:t>www.devrylaw.ca</a:t>
            </a:r>
            <a:endParaRPr lang="en-CA" sz="2000" b="1" dirty="0"/>
          </a:p>
        </p:txBody>
      </p:sp>
    </p:spTree>
    <p:extLst>
      <p:ext uri="{BB962C8B-B14F-4D97-AF65-F5344CB8AC3E}">
        <p14:creationId xmlns:p14="http://schemas.microsoft.com/office/powerpoint/2010/main" val="145487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Rectangle 9"/>
          <p:cNvSpPr/>
          <p:nvPr userDrawn="1"/>
        </p:nvSpPr>
        <p:spPr>
          <a:xfrm>
            <a:off x="0" y="0"/>
            <a:ext cx="12192000" cy="10527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Title 1"/>
          <p:cNvSpPr txBox="1">
            <a:spLocks/>
          </p:cNvSpPr>
          <p:nvPr userDrawn="1"/>
        </p:nvSpPr>
        <p:spPr>
          <a:xfrm>
            <a:off x="4271797" y="188641"/>
            <a:ext cx="4704523" cy="720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Devry Smith Frank </a:t>
            </a:r>
            <a:r>
              <a:rPr kumimoji="0" lang="en-US" sz="2000" b="0" i="1" u="none" strike="noStrike" kern="1200" cap="none" spc="0" normalizeH="0" baseline="0" noProof="0" dirty="0">
                <a:ln>
                  <a:noFill/>
                </a:ln>
                <a:solidFill>
                  <a:schemeClr val="accent1">
                    <a:lumMod val="50000"/>
                  </a:schemeClr>
                </a:solidFill>
                <a:effectLst/>
                <a:uLnTx/>
                <a:uFillTx/>
                <a:latin typeface="+mj-lt"/>
                <a:ea typeface="+mj-ea"/>
                <a:cs typeface="+mj-cs"/>
              </a:rPr>
              <a:t>LLP</a:t>
            </a:r>
            <a: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Lawyers &amp; Mediators</a:t>
            </a:r>
            <a:endParaRPr kumimoji="0" lang="en-CA"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2" name="Picture 11" descr="Final DSF LogoWhite.eps"/>
          <p:cNvPicPr>
            <a:picLocks noChangeAspect="1"/>
          </p:cNvPicPr>
          <p:nvPr userDrawn="1"/>
        </p:nvPicPr>
        <p:blipFill>
          <a:blip r:embed="rId2" cstate="print"/>
          <a:stretch>
            <a:fillRect/>
          </a:stretch>
        </p:blipFill>
        <p:spPr>
          <a:xfrm>
            <a:off x="3273431" y="188641"/>
            <a:ext cx="902356" cy="760337"/>
          </a:xfrm>
          <a:prstGeom prst="rect">
            <a:avLst/>
          </a:prstGeom>
        </p:spPr>
      </p:pic>
      <p:sp>
        <p:nvSpPr>
          <p:cNvPr id="13" name="Rectangle 12"/>
          <p:cNvSpPr/>
          <p:nvPr userDrawn="1"/>
        </p:nvSpPr>
        <p:spPr>
          <a:xfrm>
            <a:off x="0" y="1052736"/>
            <a:ext cx="12192000"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4" name="Rectangle 13"/>
          <p:cNvSpPr/>
          <p:nvPr userDrawn="1"/>
        </p:nvSpPr>
        <p:spPr>
          <a:xfrm>
            <a:off x="4655840" y="1052736"/>
            <a:ext cx="2592288" cy="400110"/>
          </a:xfrm>
          <a:prstGeom prst="rect">
            <a:avLst/>
          </a:prstGeom>
        </p:spPr>
        <p:txBody>
          <a:bodyPr wrap="square">
            <a:spAutoFit/>
          </a:bodyPr>
          <a:lstStyle/>
          <a:p>
            <a:pPr algn="ctr"/>
            <a:r>
              <a:rPr kumimoji="0" lang="en-US" sz="2000" b="1" i="0" u="none" strike="noStrike" kern="1200" cap="none" spc="0" normalizeH="0" baseline="0" noProof="0" dirty="0">
                <a:ln>
                  <a:noFill/>
                </a:ln>
                <a:solidFill>
                  <a:schemeClr val="bg1"/>
                </a:solidFill>
                <a:effectLst/>
                <a:uLnTx/>
                <a:uFillTx/>
                <a:latin typeface="+mn-lt"/>
                <a:ea typeface="+mn-ea"/>
                <a:cs typeface="+mn-cs"/>
              </a:rPr>
              <a:t>www.devrylaw.ca</a:t>
            </a:r>
            <a:endParaRPr lang="en-CA" sz="2000" b="1" dirty="0"/>
          </a:p>
        </p:txBody>
      </p:sp>
    </p:spTree>
    <p:extLst>
      <p:ext uri="{BB962C8B-B14F-4D97-AF65-F5344CB8AC3E}">
        <p14:creationId xmlns:p14="http://schemas.microsoft.com/office/powerpoint/2010/main" val="407746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Rectangle 9"/>
          <p:cNvSpPr/>
          <p:nvPr userDrawn="1"/>
        </p:nvSpPr>
        <p:spPr>
          <a:xfrm>
            <a:off x="0" y="0"/>
            <a:ext cx="12192000" cy="10527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Title 1"/>
          <p:cNvSpPr txBox="1">
            <a:spLocks/>
          </p:cNvSpPr>
          <p:nvPr userDrawn="1"/>
        </p:nvSpPr>
        <p:spPr>
          <a:xfrm>
            <a:off x="4271797" y="188641"/>
            <a:ext cx="4704523" cy="720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Devry Smith Frank </a:t>
            </a:r>
            <a:r>
              <a:rPr kumimoji="0" lang="en-US" sz="2000" b="0" i="1" u="none" strike="noStrike" kern="1200" cap="none" spc="0" normalizeH="0" baseline="0" noProof="0" dirty="0">
                <a:ln>
                  <a:noFill/>
                </a:ln>
                <a:solidFill>
                  <a:schemeClr val="accent1">
                    <a:lumMod val="50000"/>
                  </a:schemeClr>
                </a:solidFill>
                <a:effectLst/>
                <a:uLnTx/>
                <a:uFillTx/>
                <a:latin typeface="+mj-lt"/>
                <a:ea typeface="+mj-ea"/>
                <a:cs typeface="+mj-cs"/>
              </a:rPr>
              <a:t>LLP</a:t>
            </a:r>
            <a: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Lawyers &amp; Mediators</a:t>
            </a:r>
            <a:endParaRPr kumimoji="0" lang="en-CA"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2" name="Picture 11" descr="Final DSF LogoWhite.eps"/>
          <p:cNvPicPr>
            <a:picLocks noChangeAspect="1"/>
          </p:cNvPicPr>
          <p:nvPr userDrawn="1"/>
        </p:nvPicPr>
        <p:blipFill>
          <a:blip r:embed="rId2" cstate="print"/>
          <a:stretch>
            <a:fillRect/>
          </a:stretch>
        </p:blipFill>
        <p:spPr>
          <a:xfrm>
            <a:off x="3273431" y="188641"/>
            <a:ext cx="902356" cy="760337"/>
          </a:xfrm>
          <a:prstGeom prst="rect">
            <a:avLst/>
          </a:prstGeom>
        </p:spPr>
      </p:pic>
      <p:sp>
        <p:nvSpPr>
          <p:cNvPr id="13" name="Rectangle 12"/>
          <p:cNvSpPr/>
          <p:nvPr userDrawn="1"/>
        </p:nvSpPr>
        <p:spPr>
          <a:xfrm>
            <a:off x="0" y="1052736"/>
            <a:ext cx="12192000"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4" name="Rectangle 13"/>
          <p:cNvSpPr/>
          <p:nvPr userDrawn="1"/>
        </p:nvSpPr>
        <p:spPr>
          <a:xfrm>
            <a:off x="4655840" y="1052736"/>
            <a:ext cx="2592288" cy="400110"/>
          </a:xfrm>
          <a:prstGeom prst="rect">
            <a:avLst/>
          </a:prstGeom>
        </p:spPr>
        <p:txBody>
          <a:bodyPr wrap="square">
            <a:spAutoFit/>
          </a:bodyPr>
          <a:lstStyle/>
          <a:p>
            <a:pPr algn="ctr"/>
            <a:r>
              <a:rPr kumimoji="0" lang="en-US" sz="2000" b="1" i="0" u="none" strike="noStrike" kern="1200" cap="none" spc="0" normalizeH="0" baseline="0" noProof="0" dirty="0">
                <a:ln>
                  <a:noFill/>
                </a:ln>
                <a:solidFill>
                  <a:schemeClr val="bg1"/>
                </a:solidFill>
                <a:effectLst/>
                <a:uLnTx/>
                <a:uFillTx/>
                <a:latin typeface="+mn-lt"/>
                <a:ea typeface="+mn-ea"/>
                <a:cs typeface="+mn-cs"/>
              </a:rPr>
              <a:t>www.devrylaw.ca</a:t>
            </a:r>
            <a:endParaRPr lang="en-CA" sz="2000" b="1" dirty="0"/>
          </a:p>
        </p:txBody>
      </p:sp>
    </p:spTree>
    <p:extLst>
      <p:ext uri="{BB962C8B-B14F-4D97-AF65-F5344CB8AC3E}">
        <p14:creationId xmlns:p14="http://schemas.microsoft.com/office/powerpoint/2010/main" val="159201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Rectangle 9"/>
          <p:cNvSpPr/>
          <p:nvPr userDrawn="1"/>
        </p:nvSpPr>
        <p:spPr>
          <a:xfrm>
            <a:off x="0" y="0"/>
            <a:ext cx="12192000" cy="10527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Title 1"/>
          <p:cNvSpPr txBox="1">
            <a:spLocks/>
          </p:cNvSpPr>
          <p:nvPr userDrawn="1"/>
        </p:nvSpPr>
        <p:spPr>
          <a:xfrm>
            <a:off x="4271797" y="188641"/>
            <a:ext cx="4704523" cy="720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Devry Smith Frank </a:t>
            </a:r>
            <a:r>
              <a:rPr kumimoji="0" lang="en-US" sz="2000" b="0" i="1" u="none" strike="noStrike" kern="1200" cap="none" spc="0" normalizeH="0" baseline="0" noProof="0" dirty="0">
                <a:ln>
                  <a:noFill/>
                </a:ln>
                <a:solidFill>
                  <a:schemeClr val="accent1">
                    <a:lumMod val="50000"/>
                  </a:schemeClr>
                </a:solidFill>
                <a:effectLst/>
                <a:uLnTx/>
                <a:uFillTx/>
                <a:latin typeface="+mj-lt"/>
                <a:ea typeface="+mj-ea"/>
                <a:cs typeface="+mj-cs"/>
              </a:rPr>
              <a:t>LLP</a:t>
            </a:r>
            <a: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Lawyers &amp; Mediators</a:t>
            </a:r>
            <a:endParaRPr kumimoji="0" lang="en-CA"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2" name="Picture 11" descr="Final DSF LogoWhite.eps"/>
          <p:cNvPicPr>
            <a:picLocks noChangeAspect="1"/>
          </p:cNvPicPr>
          <p:nvPr userDrawn="1"/>
        </p:nvPicPr>
        <p:blipFill>
          <a:blip r:embed="rId2" cstate="print"/>
          <a:stretch>
            <a:fillRect/>
          </a:stretch>
        </p:blipFill>
        <p:spPr>
          <a:xfrm>
            <a:off x="3273431" y="188641"/>
            <a:ext cx="902356" cy="760337"/>
          </a:xfrm>
          <a:prstGeom prst="rect">
            <a:avLst/>
          </a:prstGeom>
        </p:spPr>
      </p:pic>
      <p:sp>
        <p:nvSpPr>
          <p:cNvPr id="13" name="Rectangle 12"/>
          <p:cNvSpPr/>
          <p:nvPr userDrawn="1"/>
        </p:nvSpPr>
        <p:spPr>
          <a:xfrm>
            <a:off x="0" y="1052736"/>
            <a:ext cx="12192000"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4" name="Rectangle 13"/>
          <p:cNvSpPr/>
          <p:nvPr userDrawn="1"/>
        </p:nvSpPr>
        <p:spPr>
          <a:xfrm>
            <a:off x="4655840" y="1052736"/>
            <a:ext cx="2592288" cy="400110"/>
          </a:xfrm>
          <a:prstGeom prst="rect">
            <a:avLst/>
          </a:prstGeom>
        </p:spPr>
        <p:txBody>
          <a:bodyPr wrap="square">
            <a:spAutoFit/>
          </a:bodyPr>
          <a:lstStyle/>
          <a:p>
            <a:pPr algn="ctr"/>
            <a:r>
              <a:rPr kumimoji="0" lang="en-US" sz="2000" b="1" i="0" u="none" strike="noStrike" kern="1200" cap="none" spc="0" normalizeH="0" baseline="0" noProof="0" dirty="0">
                <a:ln>
                  <a:noFill/>
                </a:ln>
                <a:solidFill>
                  <a:schemeClr val="bg1"/>
                </a:solidFill>
                <a:effectLst/>
                <a:uLnTx/>
                <a:uFillTx/>
                <a:latin typeface="+mn-lt"/>
                <a:ea typeface="+mn-ea"/>
                <a:cs typeface="+mn-cs"/>
              </a:rPr>
              <a:t>www.devrylaw.ca</a:t>
            </a:r>
            <a:endParaRPr lang="en-CA" sz="2000" b="1" dirty="0"/>
          </a:p>
        </p:txBody>
      </p:sp>
    </p:spTree>
    <p:extLst>
      <p:ext uri="{BB962C8B-B14F-4D97-AF65-F5344CB8AC3E}">
        <p14:creationId xmlns:p14="http://schemas.microsoft.com/office/powerpoint/2010/main" val="252523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Rectangle 9"/>
          <p:cNvSpPr/>
          <p:nvPr userDrawn="1"/>
        </p:nvSpPr>
        <p:spPr>
          <a:xfrm>
            <a:off x="0" y="0"/>
            <a:ext cx="12192000" cy="10527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Title 1"/>
          <p:cNvSpPr txBox="1">
            <a:spLocks/>
          </p:cNvSpPr>
          <p:nvPr userDrawn="1"/>
        </p:nvSpPr>
        <p:spPr>
          <a:xfrm>
            <a:off x="4271797" y="188641"/>
            <a:ext cx="4704523" cy="720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Devry Smith Frank </a:t>
            </a:r>
            <a:r>
              <a:rPr kumimoji="0" lang="en-US" sz="2000" b="0" i="1" u="none" strike="noStrike" kern="1200" cap="none" spc="0" normalizeH="0" baseline="0" noProof="0" dirty="0">
                <a:ln>
                  <a:noFill/>
                </a:ln>
                <a:solidFill>
                  <a:schemeClr val="accent1">
                    <a:lumMod val="50000"/>
                  </a:schemeClr>
                </a:solidFill>
                <a:effectLst/>
                <a:uLnTx/>
                <a:uFillTx/>
                <a:latin typeface="+mj-lt"/>
                <a:ea typeface="+mj-ea"/>
                <a:cs typeface="+mj-cs"/>
              </a:rPr>
              <a:t>LLP</a:t>
            </a:r>
            <a: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Lawyers &amp; Mediators</a:t>
            </a:r>
            <a:endParaRPr kumimoji="0" lang="en-CA"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2" name="Picture 11" descr="Final DSF LogoWhite.eps"/>
          <p:cNvPicPr>
            <a:picLocks noChangeAspect="1"/>
          </p:cNvPicPr>
          <p:nvPr userDrawn="1"/>
        </p:nvPicPr>
        <p:blipFill>
          <a:blip r:embed="rId2" cstate="print"/>
          <a:stretch>
            <a:fillRect/>
          </a:stretch>
        </p:blipFill>
        <p:spPr>
          <a:xfrm>
            <a:off x="3273431" y="188641"/>
            <a:ext cx="902356" cy="760337"/>
          </a:xfrm>
          <a:prstGeom prst="rect">
            <a:avLst/>
          </a:prstGeom>
        </p:spPr>
      </p:pic>
      <p:sp>
        <p:nvSpPr>
          <p:cNvPr id="13" name="Rectangle 12"/>
          <p:cNvSpPr/>
          <p:nvPr userDrawn="1"/>
        </p:nvSpPr>
        <p:spPr>
          <a:xfrm>
            <a:off x="0" y="1052736"/>
            <a:ext cx="12192000"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4" name="Rectangle 13"/>
          <p:cNvSpPr/>
          <p:nvPr userDrawn="1"/>
        </p:nvSpPr>
        <p:spPr>
          <a:xfrm>
            <a:off x="4655840" y="1052736"/>
            <a:ext cx="2592288" cy="400110"/>
          </a:xfrm>
          <a:prstGeom prst="rect">
            <a:avLst/>
          </a:prstGeom>
        </p:spPr>
        <p:txBody>
          <a:bodyPr wrap="square">
            <a:spAutoFit/>
          </a:bodyPr>
          <a:lstStyle/>
          <a:p>
            <a:pPr algn="ctr"/>
            <a:r>
              <a:rPr kumimoji="0" lang="en-US" sz="2000" b="1" i="0" u="none" strike="noStrike" kern="1200" cap="none" spc="0" normalizeH="0" baseline="0" noProof="0" dirty="0">
                <a:ln>
                  <a:noFill/>
                </a:ln>
                <a:solidFill>
                  <a:schemeClr val="bg1"/>
                </a:solidFill>
                <a:effectLst/>
                <a:uLnTx/>
                <a:uFillTx/>
                <a:latin typeface="+mn-lt"/>
                <a:ea typeface="+mn-ea"/>
                <a:cs typeface="+mn-cs"/>
              </a:rPr>
              <a:t>www.devrylaw.ca</a:t>
            </a:r>
            <a:endParaRPr lang="en-CA" sz="2000" b="1" dirty="0"/>
          </a:p>
        </p:txBody>
      </p:sp>
    </p:spTree>
    <p:extLst>
      <p:ext uri="{BB962C8B-B14F-4D97-AF65-F5344CB8AC3E}">
        <p14:creationId xmlns:p14="http://schemas.microsoft.com/office/powerpoint/2010/main" val="18214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Rectangle 9"/>
          <p:cNvSpPr/>
          <p:nvPr userDrawn="1"/>
        </p:nvSpPr>
        <p:spPr>
          <a:xfrm>
            <a:off x="0" y="0"/>
            <a:ext cx="12192000" cy="10527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Title 1"/>
          <p:cNvSpPr txBox="1">
            <a:spLocks/>
          </p:cNvSpPr>
          <p:nvPr userDrawn="1"/>
        </p:nvSpPr>
        <p:spPr>
          <a:xfrm>
            <a:off x="4271797" y="188641"/>
            <a:ext cx="4704523" cy="720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Devry Smith Frank </a:t>
            </a:r>
            <a:r>
              <a:rPr kumimoji="0" lang="en-US" sz="2000" b="0" i="1" u="none" strike="noStrike" kern="1200" cap="none" spc="0" normalizeH="0" baseline="0" noProof="0" dirty="0">
                <a:ln>
                  <a:noFill/>
                </a:ln>
                <a:solidFill>
                  <a:schemeClr val="accent1">
                    <a:lumMod val="50000"/>
                  </a:schemeClr>
                </a:solidFill>
                <a:effectLst/>
                <a:uLnTx/>
                <a:uFillTx/>
                <a:latin typeface="+mj-lt"/>
                <a:ea typeface="+mj-ea"/>
                <a:cs typeface="+mj-cs"/>
              </a:rPr>
              <a:t>LLP</a:t>
            </a:r>
            <a: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Lawyers &amp; Mediators</a:t>
            </a:r>
            <a:endParaRPr kumimoji="0" lang="en-CA"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2" name="Picture 11" descr="Final DSF LogoWhite.eps"/>
          <p:cNvPicPr>
            <a:picLocks noChangeAspect="1"/>
          </p:cNvPicPr>
          <p:nvPr userDrawn="1"/>
        </p:nvPicPr>
        <p:blipFill>
          <a:blip r:embed="rId2" cstate="print"/>
          <a:stretch>
            <a:fillRect/>
          </a:stretch>
        </p:blipFill>
        <p:spPr>
          <a:xfrm>
            <a:off x="3273431" y="188641"/>
            <a:ext cx="902356" cy="760337"/>
          </a:xfrm>
          <a:prstGeom prst="rect">
            <a:avLst/>
          </a:prstGeom>
        </p:spPr>
      </p:pic>
      <p:sp>
        <p:nvSpPr>
          <p:cNvPr id="13" name="Rectangle 12"/>
          <p:cNvSpPr/>
          <p:nvPr userDrawn="1"/>
        </p:nvSpPr>
        <p:spPr>
          <a:xfrm>
            <a:off x="0" y="1052736"/>
            <a:ext cx="12192000"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4" name="Rectangle 13"/>
          <p:cNvSpPr/>
          <p:nvPr userDrawn="1"/>
        </p:nvSpPr>
        <p:spPr>
          <a:xfrm>
            <a:off x="4655840" y="1052736"/>
            <a:ext cx="2592288" cy="400110"/>
          </a:xfrm>
          <a:prstGeom prst="rect">
            <a:avLst/>
          </a:prstGeom>
        </p:spPr>
        <p:txBody>
          <a:bodyPr wrap="square">
            <a:spAutoFit/>
          </a:bodyPr>
          <a:lstStyle/>
          <a:p>
            <a:pPr algn="ctr"/>
            <a:r>
              <a:rPr kumimoji="0" lang="en-US" sz="2000" b="1" i="0" u="none" strike="noStrike" kern="1200" cap="none" spc="0" normalizeH="0" baseline="0" noProof="0" dirty="0">
                <a:ln>
                  <a:noFill/>
                </a:ln>
                <a:solidFill>
                  <a:schemeClr val="bg1"/>
                </a:solidFill>
                <a:effectLst/>
                <a:uLnTx/>
                <a:uFillTx/>
                <a:latin typeface="+mn-lt"/>
                <a:ea typeface="+mn-ea"/>
                <a:cs typeface="+mn-cs"/>
              </a:rPr>
              <a:t>www.devrylaw.ca</a:t>
            </a:r>
            <a:endParaRPr lang="en-CA" sz="2000" b="1" dirty="0"/>
          </a:p>
        </p:txBody>
      </p:sp>
    </p:spTree>
    <p:extLst>
      <p:ext uri="{BB962C8B-B14F-4D97-AF65-F5344CB8AC3E}">
        <p14:creationId xmlns:p14="http://schemas.microsoft.com/office/powerpoint/2010/main" val="370757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Rectangle 9"/>
          <p:cNvSpPr/>
          <p:nvPr userDrawn="1"/>
        </p:nvSpPr>
        <p:spPr>
          <a:xfrm>
            <a:off x="0" y="0"/>
            <a:ext cx="12192000" cy="10527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1" name="Title 1"/>
          <p:cNvSpPr txBox="1">
            <a:spLocks/>
          </p:cNvSpPr>
          <p:nvPr userDrawn="1"/>
        </p:nvSpPr>
        <p:spPr>
          <a:xfrm>
            <a:off x="4271797" y="188641"/>
            <a:ext cx="4704523" cy="720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Devry Smith Frank </a:t>
            </a:r>
            <a:r>
              <a:rPr kumimoji="0" lang="en-US" sz="2000" b="0" i="1" u="none" strike="noStrike" kern="1200" cap="none" spc="0" normalizeH="0" baseline="0" noProof="0" dirty="0">
                <a:ln>
                  <a:noFill/>
                </a:ln>
                <a:solidFill>
                  <a:schemeClr val="accent1">
                    <a:lumMod val="50000"/>
                  </a:schemeClr>
                </a:solidFill>
                <a:effectLst/>
                <a:uLnTx/>
                <a:uFillTx/>
                <a:latin typeface="+mj-lt"/>
                <a:ea typeface="+mj-ea"/>
                <a:cs typeface="+mj-cs"/>
              </a:rPr>
              <a:t>LLP</a:t>
            </a:r>
            <a: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n-US" sz="2800" b="0" i="1" u="none"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2800" b="0" i="0" u="none" strike="noStrike" kern="1200" cap="none" spc="0" normalizeH="0" baseline="0" noProof="0" dirty="0">
                <a:ln>
                  <a:noFill/>
                </a:ln>
                <a:solidFill>
                  <a:schemeClr val="accent1">
                    <a:lumMod val="50000"/>
                  </a:schemeClr>
                </a:solidFill>
                <a:effectLst/>
                <a:uLnTx/>
                <a:uFillTx/>
                <a:latin typeface="+mj-lt"/>
                <a:ea typeface="+mj-ea"/>
                <a:cs typeface="+mj-cs"/>
              </a:rPr>
              <a:t>Lawyers &amp; Mediators</a:t>
            </a:r>
            <a:endParaRPr kumimoji="0" lang="en-CA"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12" name="Picture 11" descr="Final DSF LogoWhite.eps"/>
          <p:cNvPicPr>
            <a:picLocks noChangeAspect="1"/>
          </p:cNvPicPr>
          <p:nvPr userDrawn="1"/>
        </p:nvPicPr>
        <p:blipFill>
          <a:blip r:embed="rId2" cstate="print"/>
          <a:stretch>
            <a:fillRect/>
          </a:stretch>
        </p:blipFill>
        <p:spPr>
          <a:xfrm>
            <a:off x="3273431" y="188641"/>
            <a:ext cx="902356" cy="760337"/>
          </a:xfrm>
          <a:prstGeom prst="rect">
            <a:avLst/>
          </a:prstGeom>
        </p:spPr>
      </p:pic>
      <p:sp>
        <p:nvSpPr>
          <p:cNvPr id="13" name="Rectangle 12"/>
          <p:cNvSpPr/>
          <p:nvPr userDrawn="1"/>
        </p:nvSpPr>
        <p:spPr>
          <a:xfrm>
            <a:off x="0" y="1052736"/>
            <a:ext cx="12192000" cy="4320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14" name="Rectangle 13"/>
          <p:cNvSpPr/>
          <p:nvPr userDrawn="1"/>
        </p:nvSpPr>
        <p:spPr>
          <a:xfrm>
            <a:off x="4655840" y="1052736"/>
            <a:ext cx="2592288" cy="400110"/>
          </a:xfrm>
          <a:prstGeom prst="rect">
            <a:avLst/>
          </a:prstGeom>
        </p:spPr>
        <p:txBody>
          <a:bodyPr wrap="square">
            <a:spAutoFit/>
          </a:bodyPr>
          <a:lstStyle/>
          <a:p>
            <a:pPr algn="ctr"/>
            <a:r>
              <a:rPr kumimoji="0" lang="en-US" sz="2000" b="1" i="0" u="none" strike="noStrike" kern="1200" cap="none" spc="0" normalizeH="0" baseline="0" noProof="0" dirty="0">
                <a:ln>
                  <a:noFill/>
                </a:ln>
                <a:solidFill>
                  <a:schemeClr val="bg1"/>
                </a:solidFill>
                <a:effectLst/>
                <a:uLnTx/>
                <a:uFillTx/>
                <a:latin typeface="+mn-lt"/>
                <a:ea typeface="+mn-ea"/>
                <a:cs typeface="+mn-cs"/>
              </a:rPr>
              <a:t>www.devrylaw.ca</a:t>
            </a:r>
            <a:endParaRPr lang="en-CA" sz="2000" b="1" dirty="0"/>
          </a:p>
        </p:txBody>
      </p:sp>
    </p:spTree>
    <p:extLst>
      <p:ext uri="{BB962C8B-B14F-4D97-AF65-F5344CB8AC3E}">
        <p14:creationId xmlns:p14="http://schemas.microsoft.com/office/powerpoint/2010/main" val="108829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0339AFA6-BF0F-48AC-9591-E6DC4061591D}" type="datetimeFigureOut">
              <a:rPr lang="en-CA" smtClean="0">
                <a:solidFill>
                  <a:prstClr val="black">
                    <a:tint val="75000"/>
                  </a:prstClr>
                </a:solidFill>
              </a:rPr>
              <a:pPr/>
              <a:t>2022-02-17</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9AC613C-54A5-416B-B277-4DCF6EFE6146}"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620653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0339AFA6-BF0F-48AC-9591-E6DC4061591D}" type="datetimeFigureOut">
              <a:rPr lang="en-CA" smtClean="0">
                <a:solidFill>
                  <a:prstClr val="black">
                    <a:tint val="75000"/>
                  </a:prstClr>
                </a:solidFill>
              </a:rPr>
              <a:pPr/>
              <a:t>2022-02-17</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9AC613C-54A5-416B-B277-4DCF6EFE6146}"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047984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9AFA6-BF0F-48AC-9591-E6DC4061591D}" type="datetimeFigureOut">
              <a:rPr lang="en-CA" smtClean="0">
                <a:solidFill>
                  <a:prstClr val="black">
                    <a:tint val="75000"/>
                  </a:prstClr>
                </a:solidFill>
              </a:rPr>
              <a:pPr/>
              <a:t>2022-02-17</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9AC613C-54A5-416B-B277-4DCF6EFE6146}"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06206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39AFA6-BF0F-48AC-9591-E6DC4061591D}" type="datetimeFigureOut">
              <a:rPr lang="en-CA" smtClean="0">
                <a:solidFill>
                  <a:prstClr val="black">
                    <a:tint val="75000"/>
                  </a:prstClr>
                </a:solidFill>
              </a:rPr>
              <a:pPr/>
              <a:t>2022-02-17</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9AC613C-54A5-416B-B277-4DCF6EFE6146}"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133339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39AFA6-BF0F-48AC-9591-E6DC4061591D}" type="datetimeFigureOut">
              <a:rPr lang="en-CA" smtClean="0">
                <a:solidFill>
                  <a:prstClr val="black">
                    <a:tint val="75000"/>
                  </a:prstClr>
                </a:solidFill>
              </a:rPr>
              <a:pPr/>
              <a:t>2022-02-17</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9AC613C-54A5-416B-B277-4DCF6EFE6146}"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344513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39AFA6-BF0F-48AC-9591-E6DC4061591D}" type="datetimeFigureOut">
              <a:rPr lang="en-CA" smtClean="0">
                <a:solidFill>
                  <a:prstClr val="black">
                    <a:tint val="75000"/>
                  </a:prstClr>
                </a:solidFill>
              </a:rPr>
              <a:pPr/>
              <a:t>2022-02-17</a:t>
            </a:fld>
            <a:endParaRPr lang="en-CA"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AC613C-54A5-416B-B277-4DCF6EFE6146}"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795445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 id="2147483700" r:id="rId36"/>
    <p:sldLayoutId id="2147483702" r:id="rId37"/>
    <p:sldLayoutId id="2147483703" r:id="rId38"/>
    <p:sldLayoutId id="2147483704" r:id="rId39"/>
    <p:sldLayoutId id="2147483706" r:id="rId40"/>
    <p:sldLayoutId id="2147483707" r:id="rId41"/>
    <p:sldLayoutId id="2147483708" r:id="rId42"/>
    <p:sldLayoutId id="2147483709" r:id="rId43"/>
    <p:sldLayoutId id="2147483712" r:id="rId44"/>
    <p:sldLayoutId id="2147483713" r:id="rId45"/>
    <p:sldLayoutId id="2147483716" r:id="rId46"/>
    <p:sldLayoutId id="2147483718" r:id="rId4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marty.rabinovitch@devrylaw.ca"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tel:416-446-5858"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Nathaniel.hills@devrylaw.ca" TargetMode="External"/><Relationship Id="rId2" Type="http://schemas.openxmlformats.org/officeDocument/2006/relationships/hyperlink" Target="tel:416-446-5841"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marty.rabinovitch@devrylaw.ca"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tel:416-446-5858"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E56"/>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169" y="527466"/>
            <a:ext cx="7847304" cy="1268647"/>
          </a:xfrm>
          <a:prstGeom prst="rect">
            <a:avLst/>
          </a:prstGeom>
        </p:spPr>
      </p:pic>
      <p:sp>
        <p:nvSpPr>
          <p:cNvPr id="10" name="Title 1">
            <a:extLst>
              <a:ext uri="{FF2B5EF4-FFF2-40B4-BE49-F238E27FC236}">
                <a16:creationId xmlns:a16="http://schemas.microsoft.com/office/drawing/2014/main" xmlns="" id="{DA4D051D-BCAF-47C8-9142-0442A12DFB60}"/>
              </a:ext>
            </a:extLst>
          </p:cNvPr>
          <p:cNvSpPr txBox="1">
            <a:spLocks/>
          </p:cNvSpPr>
          <p:nvPr/>
        </p:nvSpPr>
        <p:spPr>
          <a:xfrm>
            <a:off x="710214" y="3087258"/>
            <a:ext cx="10564427" cy="2396970"/>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8500" b="1" dirty="0">
                <a:solidFill>
                  <a:schemeClr val="bg1"/>
                </a:solidFill>
                <a:latin typeface="Goudy Old Style" panose="02020502050305020303" pitchFamily="18" charset="0"/>
              </a:rPr>
              <a:t>Free HR/Employment Seminar</a:t>
            </a:r>
          </a:p>
          <a:p>
            <a:endParaRPr lang="en-GB" b="1" dirty="0">
              <a:solidFill>
                <a:schemeClr val="bg1"/>
              </a:solidFill>
              <a:latin typeface="Goudy Old Style" panose="02020502050305020303" pitchFamily="18" charset="0"/>
            </a:endParaRPr>
          </a:p>
          <a:p>
            <a:r>
              <a:rPr lang="en-GB" sz="5400" b="1" dirty="0">
                <a:solidFill>
                  <a:schemeClr val="bg1"/>
                </a:solidFill>
                <a:latin typeface="Goudy Old Style" panose="02020502050305020303" pitchFamily="18" charset="0"/>
              </a:rPr>
              <a:t>February 17, 2022</a:t>
            </a:r>
            <a:endParaRPr lang="en-CA" sz="5400" dirty="0">
              <a:solidFill>
                <a:schemeClr val="bg1"/>
              </a:solidFill>
              <a:latin typeface="Goudy Old Style" panose="02020502050305020303" pitchFamily="18" charset="0"/>
            </a:endParaRPr>
          </a:p>
        </p:txBody>
      </p:sp>
      <p:sp>
        <p:nvSpPr>
          <p:cNvPr id="11" name="Rectangle 10">
            <a:extLst>
              <a:ext uri="{FF2B5EF4-FFF2-40B4-BE49-F238E27FC236}">
                <a16:creationId xmlns:a16="http://schemas.microsoft.com/office/drawing/2014/main" xmlns="" id="{0176B591-A34F-4D74-8B41-5C893A588D04}"/>
              </a:ext>
            </a:extLst>
          </p:cNvPr>
          <p:cNvSpPr/>
          <p:nvPr/>
        </p:nvSpPr>
        <p:spPr>
          <a:xfrm>
            <a:off x="-1" y="2353235"/>
            <a:ext cx="12192001" cy="176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2" name="Rectangle 11">
            <a:extLst>
              <a:ext uri="{FF2B5EF4-FFF2-40B4-BE49-F238E27FC236}">
                <a16:creationId xmlns:a16="http://schemas.microsoft.com/office/drawing/2014/main" xmlns="" id="{DD8179CB-E1AC-469A-97E4-59D3A64A5A4B}"/>
              </a:ext>
            </a:extLst>
          </p:cNvPr>
          <p:cNvSpPr/>
          <p:nvPr/>
        </p:nvSpPr>
        <p:spPr>
          <a:xfrm>
            <a:off x="-2" y="6681099"/>
            <a:ext cx="12192001" cy="176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Tree>
    <p:extLst>
      <p:ext uri="{BB962C8B-B14F-4D97-AF65-F5344CB8AC3E}">
        <p14:creationId xmlns:p14="http://schemas.microsoft.com/office/powerpoint/2010/main" val="2417141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1138B5-7C8B-4553-BFC7-94AC71FCD870}"/>
              </a:ext>
            </a:extLst>
          </p:cNvPr>
          <p:cNvSpPr>
            <a:spLocks noGrp="1"/>
          </p:cNvSpPr>
          <p:nvPr>
            <p:ph type="title"/>
          </p:nvPr>
        </p:nvSpPr>
        <p:spPr>
          <a:xfrm>
            <a:off x="838200" y="1495833"/>
            <a:ext cx="10515600" cy="708247"/>
          </a:xfrm>
        </p:spPr>
        <p:txBody>
          <a:bodyPr/>
          <a:lstStyle/>
          <a:p>
            <a:pPr algn="l"/>
            <a:r>
              <a:rPr lang="en-CA" dirty="0"/>
              <a:t>Vaccination Policies</a:t>
            </a:r>
          </a:p>
        </p:txBody>
      </p:sp>
      <p:sp>
        <p:nvSpPr>
          <p:cNvPr id="3" name="Content Placeholder 2">
            <a:extLst>
              <a:ext uri="{FF2B5EF4-FFF2-40B4-BE49-F238E27FC236}">
                <a16:creationId xmlns:a16="http://schemas.microsoft.com/office/drawing/2014/main" xmlns="" id="{EF290026-6CF0-4509-9C01-E716A673AEDA}"/>
              </a:ext>
            </a:extLst>
          </p:cNvPr>
          <p:cNvSpPr>
            <a:spLocks noGrp="1"/>
          </p:cNvSpPr>
          <p:nvPr>
            <p:ph idx="1"/>
          </p:nvPr>
        </p:nvSpPr>
        <p:spPr>
          <a:xfrm>
            <a:off x="948801" y="2325950"/>
            <a:ext cx="10294398" cy="4177400"/>
          </a:xfrm>
        </p:spPr>
        <p:txBody>
          <a:bodyPr>
            <a:normAutofit lnSpcReduction="10000"/>
          </a:bodyPr>
          <a:lstStyle/>
          <a:p>
            <a:pPr>
              <a:lnSpc>
                <a:spcPct val="100000"/>
              </a:lnSpc>
              <a:spcAft>
                <a:spcPts val="1000"/>
              </a:spcAft>
            </a:pPr>
            <a:r>
              <a:rPr lang="en-GB" dirty="0"/>
              <a:t>Workplace policies with respect to COVID-19 can place the </a:t>
            </a:r>
            <a:r>
              <a:rPr lang="en-GB" dirty="0" smtClean="0"/>
              <a:t>interests </a:t>
            </a:r>
            <a:r>
              <a:rPr lang="en-GB" dirty="0"/>
              <a:t>of </a:t>
            </a:r>
            <a:r>
              <a:rPr lang="en-GB" dirty="0" smtClean="0"/>
              <a:t>health and safety </a:t>
            </a:r>
            <a:r>
              <a:rPr lang="en-GB" dirty="0"/>
              <a:t>on a collision course with the human rights </a:t>
            </a:r>
            <a:r>
              <a:rPr lang="en-GB" dirty="0" smtClean="0"/>
              <a:t>and other interests </a:t>
            </a:r>
            <a:r>
              <a:rPr lang="en-GB" dirty="0"/>
              <a:t>of employees. </a:t>
            </a:r>
          </a:p>
          <a:p>
            <a:pPr lvl="1">
              <a:lnSpc>
                <a:spcPct val="100000"/>
              </a:lnSpc>
              <a:spcAft>
                <a:spcPts val="1000"/>
              </a:spcAft>
            </a:pPr>
            <a:r>
              <a:rPr lang="en-GB" dirty="0"/>
              <a:t>If employer policies </a:t>
            </a:r>
            <a:r>
              <a:rPr lang="en-GB" dirty="0" smtClean="0"/>
              <a:t>unreasonably </a:t>
            </a:r>
            <a:r>
              <a:rPr lang="en-GB" dirty="0"/>
              <a:t>infringe upon the rights of employees, </a:t>
            </a:r>
            <a:r>
              <a:rPr lang="en-GB" dirty="0" smtClean="0"/>
              <a:t>they </a:t>
            </a:r>
            <a:r>
              <a:rPr lang="en-GB" dirty="0"/>
              <a:t>may not be enforceable.</a:t>
            </a:r>
          </a:p>
          <a:p>
            <a:pPr>
              <a:lnSpc>
                <a:spcPct val="100000"/>
              </a:lnSpc>
              <a:spcAft>
                <a:spcPts val="1000"/>
              </a:spcAft>
            </a:pPr>
            <a:r>
              <a:rPr lang="en-GB" dirty="0"/>
              <a:t>Courts need to draw the line—but have yet to do so.</a:t>
            </a:r>
          </a:p>
          <a:p>
            <a:pPr lvl="1">
              <a:lnSpc>
                <a:spcPct val="100000"/>
              </a:lnSpc>
              <a:spcAft>
                <a:spcPts val="1000"/>
              </a:spcAft>
            </a:pPr>
            <a:r>
              <a:rPr lang="en-GB" dirty="0"/>
              <a:t>Labour arbitrations with respect to unionized workplaces may provide some insight </a:t>
            </a:r>
            <a:r>
              <a:rPr lang="en-CA" dirty="0"/>
              <a:t>with respect to how courts may eventually evaluate the merits and enforceability of employer vaccination policies in all workplaces.</a:t>
            </a:r>
            <a:endParaRPr lang="en-GB" dirty="0"/>
          </a:p>
        </p:txBody>
      </p:sp>
    </p:spTree>
    <p:extLst>
      <p:ext uri="{BB962C8B-B14F-4D97-AF65-F5344CB8AC3E}">
        <p14:creationId xmlns:p14="http://schemas.microsoft.com/office/powerpoint/2010/main" val="1964846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1138B5-7C8B-4553-BFC7-94AC71FCD870}"/>
              </a:ext>
            </a:extLst>
          </p:cNvPr>
          <p:cNvSpPr>
            <a:spLocks noGrp="1"/>
          </p:cNvSpPr>
          <p:nvPr>
            <p:ph type="title"/>
          </p:nvPr>
        </p:nvSpPr>
        <p:spPr>
          <a:xfrm>
            <a:off x="838200" y="1495833"/>
            <a:ext cx="10515600" cy="708247"/>
          </a:xfrm>
        </p:spPr>
        <p:txBody>
          <a:bodyPr/>
          <a:lstStyle/>
          <a:p>
            <a:pPr algn="l"/>
            <a:r>
              <a:rPr lang="en-CA" dirty="0"/>
              <a:t>Vaccination Policies</a:t>
            </a:r>
          </a:p>
        </p:txBody>
      </p:sp>
      <p:sp>
        <p:nvSpPr>
          <p:cNvPr id="3" name="Content Placeholder 2">
            <a:extLst>
              <a:ext uri="{FF2B5EF4-FFF2-40B4-BE49-F238E27FC236}">
                <a16:creationId xmlns:a16="http://schemas.microsoft.com/office/drawing/2014/main" xmlns="" id="{EF290026-6CF0-4509-9C01-E716A673AEDA}"/>
              </a:ext>
            </a:extLst>
          </p:cNvPr>
          <p:cNvSpPr>
            <a:spLocks noGrp="1"/>
          </p:cNvSpPr>
          <p:nvPr>
            <p:ph idx="1"/>
          </p:nvPr>
        </p:nvSpPr>
        <p:spPr>
          <a:xfrm>
            <a:off x="948801" y="2325950"/>
            <a:ext cx="10294398" cy="4339770"/>
          </a:xfrm>
        </p:spPr>
        <p:txBody>
          <a:bodyPr>
            <a:normAutofit fontScale="85000" lnSpcReduction="20000"/>
          </a:bodyPr>
          <a:lstStyle/>
          <a:p>
            <a:pPr>
              <a:lnSpc>
                <a:spcPct val="100000"/>
              </a:lnSpc>
              <a:spcAft>
                <a:spcPts val="1000"/>
              </a:spcAft>
            </a:pPr>
            <a:r>
              <a:rPr lang="en-GB" dirty="0"/>
              <a:t>Arbitral awards are </a:t>
            </a:r>
            <a:r>
              <a:rPr lang="en-GB" b="1" dirty="0"/>
              <a:t>highly contextualized</a:t>
            </a:r>
            <a:r>
              <a:rPr lang="en-GB" dirty="0"/>
              <a:t>; focusing on the detailed, particular circumstances of each case.</a:t>
            </a:r>
          </a:p>
          <a:p>
            <a:pPr lvl="1">
              <a:lnSpc>
                <a:spcPct val="100000"/>
              </a:lnSpc>
              <a:spcAft>
                <a:spcPts val="1000"/>
              </a:spcAft>
            </a:pPr>
            <a:r>
              <a:rPr lang="en-GB" dirty="0"/>
              <a:t>Specifics might include </a:t>
            </a:r>
            <a:r>
              <a:rPr lang="en-CA" dirty="0"/>
              <a:t>the nature of the business, the type of workplace, the kinds of services offered, and the characteristics of the employees, and other specifics about </a:t>
            </a:r>
            <a:r>
              <a:rPr lang="en-GB" dirty="0"/>
              <a:t>dangers or hazards and how they </a:t>
            </a:r>
            <a:r>
              <a:rPr lang="en-CA" dirty="0"/>
              <a:t>may interfere with business.</a:t>
            </a:r>
          </a:p>
          <a:p>
            <a:pPr lvl="1">
              <a:lnSpc>
                <a:spcPct val="100000"/>
              </a:lnSpc>
              <a:spcAft>
                <a:spcPts val="1000"/>
              </a:spcAft>
            </a:pPr>
            <a:r>
              <a:rPr lang="en-CA" dirty="0"/>
              <a:t>Facts and circumstances are dynamic and subject to change along with the pandemic.</a:t>
            </a:r>
            <a:endParaRPr lang="en-GB" dirty="0"/>
          </a:p>
          <a:p>
            <a:pPr>
              <a:lnSpc>
                <a:spcPct val="100000"/>
              </a:lnSpc>
              <a:spcAft>
                <a:spcPts val="1000"/>
              </a:spcAft>
            </a:pPr>
            <a:r>
              <a:rPr lang="en-CA" dirty="0"/>
              <a:t>Policies will be likely be enforceable </a:t>
            </a:r>
            <a:r>
              <a:rPr lang="en-GB" dirty="0"/>
              <a:t>where </a:t>
            </a:r>
            <a:r>
              <a:rPr lang="en-GB" b="1" dirty="0"/>
              <a:t>reasonable in light of all the circumstances</a:t>
            </a:r>
            <a:r>
              <a:rPr lang="en-GB" dirty="0"/>
              <a:t>:</a:t>
            </a:r>
          </a:p>
          <a:p>
            <a:pPr lvl="1">
              <a:lnSpc>
                <a:spcPct val="100000"/>
              </a:lnSpc>
              <a:spcAft>
                <a:spcPts val="1000"/>
              </a:spcAft>
            </a:pPr>
            <a:r>
              <a:rPr lang="en-CA" dirty="0"/>
              <a:t>Prudent, strike the right balance between interests, appropriately mitigate actual risks, and reflect the practical realities of the day.</a:t>
            </a:r>
          </a:p>
          <a:p>
            <a:pPr lvl="1">
              <a:lnSpc>
                <a:spcPct val="100000"/>
              </a:lnSpc>
              <a:spcAft>
                <a:spcPts val="1000"/>
              </a:spcAft>
            </a:pPr>
            <a:r>
              <a:rPr lang="en-CA" dirty="0"/>
              <a:t>Custom-tailored to suit the parameters and realities of the workplace, and the work of the employees (</a:t>
            </a:r>
            <a:r>
              <a:rPr lang="en-CA" i="1" dirty="0"/>
              <a:t>i.e.</a:t>
            </a:r>
            <a:r>
              <a:rPr lang="en-CA" dirty="0"/>
              <a:t>, not a policy which is “one size fits all”).</a:t>
            </a:r>
            <a:endParaRPr lang="en-GB" dirty="0"/>
          </a:p>
        </p:txBody>
      </p:sp>
    </p:spTree>
    <p:extLst>
      <p:ext uri="{BB962C8B-B14F-4D97-AF65-F5344CB8AC3E}">
        <p14:creationId xmlns:p14="http://schemas.microsoft.com/office/powerpoint/2010/main" val="228675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1138B5-7C8B-4553-BFC7-94AC71FCD870}"/>
              </a:ext>
            </a:extLst>
          </p:cNvPr>
          <p:cNvSpPr>
            <a:spLocks noGrp="1"/>
          </p:cNvSpPr>
          <p:nvPr>
            <p:ph type="title"/>
          </p:nvPr>
        </p:nvSpPr>
        <p:spPr>
          <a:xfrm>
            <a:off x="838200" y="1495833"/>
            <a:ext cx="10515600" cy="708247"/>
          </a:xfrm>
        </p:spPr>
        <p:txBody>
          <a:bodyPr/>
          <a:lstStyle/>
          <a:p>
            <a:pPr algn="l"/>
            <a:r>
              <a:rPr lang="en-CA" dirty="0"/>
              <a:t>Vaccination Policies</a:t>
            </a:r>
          </a:p>
        </p:txBody>
      </p:sp>
      <p:sp>
        <p:nvSpPr>
          <p:cNvPr id="3" name="Content Placeholder 2">
            <a:extLst>
              <a:ext uri="{FF2B5EF4-FFF2-40B4-BE49-F238E27FC236}">
                <a16:creationId xmlns:a16="http://schemas.microsoft.com/office/drawing/2014/main" xmlns="" id="{EF290026-6CF0-4509-9C01-E716A673AEDA}"/>
              </a:ext>
            </a:extLst>
          </p:cNvPr>
          <p:cNvSpPr>
            <a:spLocks noGrp="1"/>
          </p:cNvSpPr>
          <p:nvPr>
            <p:ph idx="1"/>
          </p:nvPr>
        </p:nvSpPr>
        <p:spPr>
          <a:xfrm>
            <a:off x="948801" y="2325950"/>
            <a:ext cx="10294398" cy="4339770"/>
          </a:xfrm>
        </p:spPr>
        <p:txBody>
          <a:bodyPr>
            <a:normAutofit/>
          </a:bodyPr>
          <a:lstStyle/>
          <a:p>
            <a:pPr>
              <a:lnSpc>
                <a:spcPct val="100000"/>
              </a:lnSpc>
              <a:spcAft>
                <a:spcPts val="1000"/>
              </a:spcAft>
            </a:pPr>
            <a:r>
              <a:rPr lang="en-CA" dirty="0"/>
              <a:t>Four types of COVID-19 workplace policies have been considered:</a:t>
            </a:r>
          </a:p>
          <a:p>
            <a:pPr marL="914400" lvl="1" indent="-457200">
              <a:lnSpc>
                <a:spcPct val="100000"/>
              </a:lnSpc>
              <a:spcAft>
                <a:spcPts val="1000"/>
              </a:spcAft>
              <a:buFont typeface="+mj-lt"/>
              <a:buAutoNum type="arabicPeriod"/>
            </a:pPr>
            <a:r>
              <a:rPr lang="en-CA" sz="2800" dirty="0" smtClean="0"/>
              <a:t>Testing</a:t>
            </a:r>
            <a:endParaRPr lang="en-CA" sz="2800" dirty="0"/>
          </a:p>
          <a:p>
            <a:pPr marL="914400" lvl="1" indent="-457200">
              <a:lnSpc>
                <a:spcPct val="100000"/>
              </a:lnSpc>
              <a:spcAft>
                <a:spcPts val="1000"/>
              </a:spcAft>
              <a:buFont typeface="+mj-lt"/>
              <a:buAutoNum type="arabicPeriod"/>
            </a:pPr>
            <a:r>
              <a:rPr lang="en-CA" sz="2800" dirty="0" smtClean="0"/>
              <a:t>Restrictions</a:t>
            </a:r>
            <a:endParaRPr lang="en-CA" sz="2800" dirty="0"/>
          </a:p>
          <a:p>
            <a:pPr marL="914400" lvl="1" indent="-457200">
              <a:lnSpc>
                <a:spcPct val="100000"/>
              </a:lnSpc>
              <a:spcAft>
                <a:spcPts val="1000"/>
              </a:spcAft>
              <a:buFont typeface="+mj-lt"/>
              <a:buAutoNum type="arabicPeriod"/>
            </a:pPr>
            <a:r>
              <a:rPr lang="en-CA" sz="2800" dirty="0" smtClean="0"/>
              <a:t>Vaccination</a:t>
            </a:r>
            <a:endParaRPr lang="en-CA" sz="2800" dirty="0"/>
          </a:p>
          <a:p>
            <a:pPr marL="914400" lvl="1" indent="-457200">
              <a:lnSpc>
                <a:spcPct val="100000"/>
              </a:lnSpc>
              <a:spcAft>
                <a:spcPts val="1000"/>
              </a:spcAft>
              <a:buFont typeface="+mj-lt"/>
              <a:buAutoNum type="arabicPeriod"/>
            </a:pPr>
            <a:r>
              <a:rPr lang="en-CA" sz="2800" dirty="0"/>
              <a:t>Disclosing vaccination status.</a:t>
            </a:r>
            <a:endParaRPr lang="en-GB" sz="2800" dirty="0"/>
          </a:p>
        </p:txBody>
      </p:sp>
    </p:spTree>
    <p:extLst>
      <p:ext uri="{BB962C8B-B14F-4D97-AF65-F5344CB8AC3E}">
        <p14:creationId xmlns:p14="http://schemas.microsoft.com/office/powerpoint/2010/main" val="720797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1138B5-7C8B-4553-BFC7-94AC71FCD870}"/>
              </a:ext>
            </a:extLst>
          </p:cNvPr>
          <p:cNvSpPr>
            <a:spLocks noGrp="1"/>
          </p:cNvSpPr>
          <p:nvPr>
            <p:ph type="title"/>
          </p:nvPr>
        </p:nvSpPr>
        <p:spPr>
          <a:xfrm>
            <a:off x="838200" y="1495833"/>
            <a:ext cx="10515600" cy="708247"/>
          </a:xfrm>
        </p:spPr>
        <p:txBody>
          <a:bodyPr/>
          <a:lstStyle/>
          <a:p>
            <a:pPr algn="l"/>
            <a:r>
              <a:rPr lang="en-CA" dirty="0"/>
              <a:t>Vaccination Policies</a:t>
            </a:r>
          </a:p>
        </p:txBody>
      </p:sp>
      <p:sp>
        <p:nvSpPr>
          <p:cNvPr id="3" name="Content Placeholder 2">
            <a:extLst>
              <a:ext uri="{FF2B5EF4-FFF2-40B4-BE49-F238E27FC236}">
                <a16:creationId xmlns:a16="http://schemas.microsoft.com/office/drawing/2014/main" xmlns="" id="{EF290026-6CF0-4509-9C01-E716A673AEDA}"/>
              </a:ext>
            </a:extLst>
          </p:cNvPr>
          <p:cNvSpPr>
            <a:spLocks noGrp="1"/>
          </p:cNvSpPr>
          <p:nvPr>
            <p:ph idx="1"/>
          </p:nvPr>
        </p:nvSpPr>
        <p:spPr>
          <a:xfrm>
            <a:off x="948801" y="2325950"/>
            <a:ext cx="10203461" cy="4339770"/>
          </a:xfrm>
        </p:spPr>
        <p:txBody>
          <a:bodyPr>
            <a:normAutofit lnSpcReduction="10000"/>
          </a:bodyPr>
          <a:lstStyle/>
          <a:p>
            <a:pPr>
              <a:lnSpc>
                <a:spcPct val="100000"/>
              </a:lnSpc>
              <a:spcAft>
                <a:spcPts val="1000"/>
              </a:spcAft>
            </a:pPr>
            <a:r>
              <a:rPr lang="en-CA" b="1" dirty="0"/>
              <a:t>(1) Testing</a:t>
            </a:r>
            <a:r>
              <a:rPr lang="en-CA" dirty="0"/>
              <a:t> is generally reasonable:</a:t>
            </a:r>
          </a:p>
          <a:p>
            <a:pPr lvl="1">
              <a:lnSpc>
                <a:spcPct val="100000"/>
              </a:lnSpc>
              <a:spcAft>
                <a:spcPts val="1000"/>
              </a:spcAft>
            </a:pPr>
            <a:r>
              <a:rPr lang="en-CA" dirty="0"/>
              <a:t>Prior to availability of a vaccine, a nursing home requiring employees be tested </a:t>
            </a:r>
            <a:r>
              <a:rPr lang="en-CA" b="1" dirty="0"/>
              <a:t>every two weeks</a:t>
            </a:r>
            <a:r>
              <a:rPr lang="en-CA" dirty="0"/>
              <a:t> was reasonable. The goal of controlling infection in a contained environment where the disease can be deadly for the elderly outweighed the minimal intrusion of a test. </a:t>
            </a:r>
            <a:r>
              <a:rPr lang="en-GB" i="1" dirty="0">
                <a:solidFill>
                  <a:srgbClr val="0070C0"/>
                </a:solidFill>
              </a:rPr>
              <a:t>Caressant Care Nursing &amp; Retirement Homes v Christian Labour Association of </a:t>
            </a:r>
            <a:r>
              <a:rPr lang="en-GB" i="1" dirty="0" smtClean="0">
                <a:solidFill>
                  <a:srgbClr val="0070C0"/>
                </a:solidFill>
              </a:rPr>
              <a:t>Canada (2020 CanLii 100531)</a:t>
            </a:r>
            <a:endParaRPr lang="en-CA" dirty="0">
              <a:solidFill>
                <a:schemeClr val="tx1">
                  <a:lumMod val="50000"/>
                  <a:lumOff val="50000"/>
                </a:schemeClr>
              </a:solidFill>
            </a:endParaRPr>
          </a:p>
          <a:p>
            <a:pPr lvl="1">
              <a:lnSpc>
                <a:spcPct val="100000"/>
              </a:lnSpc>
              <a:spcAft>
                <a:spcPts val="1000"/>
              </a:spcAft>
            </a:pPr>
            <a:r>
              <a:rPr lang="en-CA" dirty="0"/>
              <a:t>A food manufacturing </a:t>
            </a:r>
            <a:r>
              <a:rPr lang="en-CA" dirty="0" smtClean="0"/>
              <a:t>facility’s policy </a:t>
            </a:r>
            <a:r>
              <a:rPr lang="en-CA" dirty="0"/>
              <a:t>requiring </a:t>
            </a:r>
            <a:r>
              <a:rPr lang="en-CA" u="sng" dirty="0"/>
              <a:t>all</a:t>
            </a:r>
            <a:r>
              <a:rPr lang="en-CA" dirty="0"/>
              <a:t> employees be tested </a:t>
            </a:r>
            <a:r>
              <a:rPr lang="en-CA" b="1" dirty="0"/>
              <a:t>every week</a:t>
            </a:r>
            <a:r>
              <a:rPr lang="en-CA" dirty="0"/>
              <a:t> was reasonable. It was prudent to exercise caution in a facility subject to regulations for food safety. </a:t>
            </a:r>
            <a:r>
              <a:rPr lang="pt-BR" i="1" dirty="0">
                <a:solidFill>
                  <a:srgbClr val="0070C0"/>
                </a:solidFill>
              </a:rPr>
              <a:t>Unilever Canada Inc v UFCW Local </a:t>
            </a:r>
            <a:r>
              <a:rPr lang="pt-BR" i="1" dirty="0" smtClean="0">
                <a:solidFill>
                  <a:srgbClr val="0070C0"/>
                </a:solidFill>
              </a:rPr>
              <a:t>175 (April 24, 2021 – Arbitration Decision)</a:t>
            </a:r>
            <a:endParaRPr lang="en-CA" i="1" dirty="0">
              <a:solidFill>
                <a:srgbClr val="0070C0"/>
              </a:solidFill>
            </a:endParaRPr>
          </a:p>
        </p:txBody>
      </p:sp>
    </p:spTree>
    <p:extLst>
      <p:ext uri="{BB962C8B-B14F-4D97-AF65-F5344CB8AC3E}">
        <p14:creationId xmlns:p14="http://schemas.microsoft.com/office/powerpoint/2010/main" val="914195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1138B5-7C8B-4553-BFC7-94AC71FCD870}"/>
              </a:ext>
            </a:extLst>
          </p:cNvPr>
          <p:cNvSpPr>
            <a:spLocks noGrp="1"/>
          </p:cNvSpPr>
          <p:nvPr>
            <p:ph type="title"/>
          </p:nvPr>
        </p:nvSpPr>
        <p:spPr>
          <a:xfrm>
            <a:off x="838200" y="1495833"/>
            <a:ext cx="10515600" cy="708247"/>
          </a:xfrm>
        </p:spPr>
        <p:txBody>
          <a:bodyPr/>
          <a:lstStyle/>
          <a:p>
            <a:pPr algn="l"/>
            <a:r>
              <a:rPr lang="en-CA" dirty="0"/>
              <a:t>Vaccination Policies</a:t>
            </a:r>
          </a:p>
        </p:txBody>
      </p:sp>
      <p:sp>
        <p:nvSpPr>
          <p:cNvPr id="3" name="Content Placeholder 2">
            <a:extLst>
              <a:ext uri="{FF2B5EF4-FFF2-40B4-BE49-F238E27FC236}">
                <a16:creationId xmlns:a16="http://schemas.microsoft.com/office/drawing/2014/main" xmlns="" id="{EF290026-6CF0-4509-9C01-E716A673AEDA}"/>
              </a:ext>
            </a:extLst>
          </p:cNvPr>
          <p:cNvSpPr>
            <a:spLocks noGrp="1"/>
          </p:cNvSpPr>
          <p:nvPr>
            <p:ph idx="1"/>
          </p:nvPr>
        </p:nvSpPr>
        <p:spPr>
          <a:xfrm>
            <a:off x="948801" y="2325950"/>
            <a:ext cx="10294398" cy="4339770"/>
          </a:xfrm>
        </p:spPr>
        <p:txBody>
          <a:bodyPr>
            <a:normAutofit lnSpcReduction="10000"/>
          </a:bodyPr>
          <a:lstStyle/>
          <a:p>
            <a:pPr>
              <a:lnSpc>
                <a:spcPct val="100000"/>
              </a:lnSpc>
              <a:spcAft>
                <a:spcPts val="1000"/>
              </a:spcAft>
            </a:pPr>
            <a:r>
              <a:rPr lang="en-CA" b="1" dirty="0"/>
              <a:t>(1) Testing</a:t>
            </a:r>
            <a:r>
              <a:rPr lang="en-CA" dirty="0"/>
              <a:t> is generally reasonable:</a:t>
            </a:r>
          </a:p>
          <a:p>
            <a:pPr lvl="1">
              <a:lnSpc>
                <a:spcPct val="100000"/>
              </a:lnSpc>
              <a:spcAft>
                <a:spcPts val="1000"/>
              </a:spcAft>
            </a:pPr>
            <a:r>
              <a:rPr lang="en-CA" dirty="0"/>
              <a:t>A </a:t>
            </a:r>
            <a:r>
              <a:rPr lang="en-CA" dirty="0" smtClean="0"/>
              <a:t>construction </a:t>
            </a:r>
            <a:r>
              <a:rPr lang="en-CA" dirty="0"/>
              <a:t>contractor requiring </a:t>
            </a:r>
            <a:r>
              <a:rPr lang="en-CA" u="sng" dirty="0"/>
              <a:t>all</a:t>
            </a:r>
            <a:r>
              <a:rPr lang="en-CA" dirty="0"/>
              <a:t> employees to be tested </a:t>
            </a:r>
            <a:r>
              <a:rPr lang="en-CA" b="1" dirty="0" smtClean="0"/>
              <a:t>twice per week</a:t>
            </a:r>
            <a:r>
              <a:rPr lang="en-CA" dirty="0" smtClean="0"/>
              <a:t> </a:t>
            </a:r>
            <a:r>
              <a:rPr lang="en-CA" dirty="0"/>
              <a:t>to be permitted to enter the work site was reasonable. This industry is an essential service, placing workers at higher risk. Further, the risk is increased as workers routinely move between job sites and employers. </a:t>
            </a:r>
            <a:br>
              <a:rPr lang="en-CA" dirty="0"/>
            </a:br>
            <a:r>
              <a:rPr lang="en-CA" i="1" dirty="0">
                <a:solidFill>
                  <a:srgbClr val="0070C0"/>
                </a:solidFill>
              </a:rPr>
              <a:t>Ellisdon Construction Ltd v LiUNA Local </a:t>
            </a:r>
            <a:r>
              <a:rPr lang="en-CA" i="1" dirty="0" smtClean="0">
                <a:solidFill>
                  <a:srgbClr val="0070C0"/>
                </a:solidFill>
              </a:rPr>
              <a:t>183 (2021 CanLII 50159)</a:t>
            </a:r>
            <a:endParaRPr lang="en-CA" dirty="0">
              <a:solidFill>
                <a:srgbClr val="0070C0"/>
              </a:solidFill>
            </a:endParaRPr>
          </a:p>
          <a:p>
            <a:pPr lvl="1">
              <a:lnSpc>
                <a:spcPct val="100000"/>
              </a:lnSpc>
              <a:spcAft>
                <a:spcPts val="1000"/>
              </a:spcAft>
            </a:pPr>
            <a:r>
              <a:rPr lang="en-CA" dirty="0"/>
              <a:t>A public energy enterprise requiring </a:t>
            </a:r>
            <a:r>
              <a:rPr lang="en-CA" u="sng" dirty="0"/>
              <a:t>all unvaccinated</a:t>
            </a:r>
            <a:r>
              <a:rPr lang="en-CA" dirty="0"/>
              <a:t> employees to be tested </a:t>
            </a:r>
            <a:r>
              <a:rPr lang="en-CA" b="1" dirty="0" smtClean="0"/>
              <a:t>twice per week</a:t>
            </a:r>
            <a:r>
              <a:rPr lang="en-CA" dirty="0" smtClean="0"/>
              <a:t> </a:t>
            </a:r>
            <a:r>
              <a:rPr lang="en-CA" dirty="0"/>
              <a:t>was reasonable. In this case, it was decided that a minimally intrusive test paled in comparison to the fact that tens of thousands of lives have been lost in Canada. </a:t>
            </a:r>
            <a:r>
              <a:rPr lang="en-CA" i="1" dirty="0">
                <a:solidFill>
                  <a:srgbClr val="0070C0"/>
                </a:solidFill>
              </a:rPr>
              <a:t>Ontario Power Generation v The Power Workers </a:t>
            </a:r>
            <a:r>
              <a:rPr lang="en-CA" i="1" dirty="0" smtClean="0">
                <a:solidFill>
                  <a:srgbClr val="0070C0"/>
                </a:solidFill>
              </a:rPr>
              <a:t>Union (November 8, 2021 – Arbitration Decision)</a:t>
            </a:r>
            <a:endParaRPr lang="en-CA" i="1" dirty="0">
              <a:solidFill>
                <a:srgbClr val="0070C0"/>
              </a:solidFill>
            </a:endParaRPr>
          </a:p>
        </p:txBody>
      </p:sp>
    </p:spTree>
    <p:extLst>
      <p:ext uri="{BB962C8B-B14F-4D97-AF65-F5344CB8AC3E}">
        <p14:creationId xmlns:p14="http://schemas.microsoft.com/office/powerpoint/2010/main" val="1013182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1138B5-7C8B-4553-BFC7-94AC71FCD870}"/>
              </a:ext>
            </a:extLst>
          </p:cNvPr>
          <p:cNvSpPr>
            <a:spLocks noGrp="1"/>
          </p:cNvSpPr>
          <p:nvPr>
            <p:ph type="title"/>
          </p:nvPr>
        </p:nvSpPr>
        <p:spPr>
          <a:xfrm>
            <a:off x="838200" y="1495833"/>
            <a:ext cx="10515600" cy="708247"/>
          </a:xfrm>
        </p:spPr>
        <p:txBody>
          <a:bodyPr/>
          <a:lstStyle/>
          <a:p>
            <a:pPr algn="l"/>
            <a:r>
              <a:rPr lang="en-CA" dirty="0"/>
              <a:t>Vaccination Policies</a:t>
            </a:r>
          </a:p>
        </p:txBody>
      </p:sp>
      <p:sp>
        <p:nvSpPr>
          <p:cNvPr id="3" name="Content Placeholder 2">
            <a:extLst>
              <a:ext uri="{FF2B5EF4-FFF2-40B4-BE49-F238E27FC236}">
                <a16:creationId xmlns:a16="http://schemas.microsoft.com/office/drawing/2014/main" xmlns="" id="{EF290026-6CF0-4509-9C01-E716A673AEDA}"/>
              </a:ext>
            </a:extLst>
          </p:cNvPr>
          <p:cNvSpPr>
            <a:spLocks noGrp="1"/>
          </p:cNvSpPr>
          <p:nvPr>
            <p:ph idx="1"/>
          </p:nvPr>
        </p:nvSpPr>
        <p:spPr>
          <a:xfrm>
            <a:off x="948801" y="2325950"/>
            <a:ext cx="9651137" cy="4339770"/>
          </a:xfrm>
        </p:spPr>
        <p:txBody>
          <a:bodyPr>
            <a:normAutofit/>
          </a:bodyPr>
          <a:lstStyle/>
          <a:p>
            <a:pPr>
              <a:lnSpc>
                <a:spcPct val="100000"/>
              </a:lnSpc>
              <a:spcAft>
                <a:spcPts val="1000"/>
              </a:spcAft>
            </a:pPr>
            <a:r>
              <a:rPr lang="en-CA" b="1" dirty="0"/>
              <a:t>(2) Restrictions</a:t>
            </a:r>
            <a:r>
              <a:rPr lang="en-CA" dirty="0"/>
              <a:t> are generally reasonable:</a:t>
            </a:r>
          </a:p>
          <a:p>
            <a:pPr lvl="1">
              <a:lnSpc>
                <a:spcPct val="100000"/>
              </a:lnSpc>
              <a:spcAft>
                <a:spcPts val="1000"/>
              </a:spcAft>
            </a:pPr>
            <a:r>
              <a:rPr lang="en-CA" dirty="0"/>
              <a:t>Even where physical fitness is a required aspect of the employee’s position, </a:t>
            </a:r>
            <a:r>
              <a:rPr lang="en-CA" b="1" dirty="0"/>
              <a:t>restricting access to the employer’s gyms and fitness facilities </a:t>
            </a:r>
            <a:r>
              <a:rPr lang="en-CA" u="sng" dirty="0"/>
              <a:t>only to vaccinated employees</a:t>
            </a:r>
            <a:r>
              <a:rPr lang="en-CA" dirty="0"/>
              <a:t> was reasonable. Gyms are high risk areas for transmission by their nature and vaccination is required for the same reason that Ontario requires patrons of public gyms to be vaccinated.</a:t>
            </a:r>
            <a:br>
              <a:rPr lang="en-CA" dirty="0"/>
            </a:br>
            <a:r>
              <a:rPr lang="en-CA" i="1" dirty="0">
                <a:solidFill>
                  <a:srgbClr val="0070C0"/>
                </a:solidFill>
              </a:rPr>
              <a:t>Ontario Power Generation v The Power Workers Union</a:t>
            </a:r>
            <a:endParaRPr lang="en-CA" dirty="0">
              <a:solidFill>
                <a:srgbClr val="0070C0"/>
              </a:solidFill>
            </a:endParaRPr>
          </a:p>
          <a:p>
            <a:pPr>
              <a:lnSpc>
                <a:spcPct val="100000"/>
              </a:lnSpc>
              <a:spcAft>
                <a:spcPts val="1000"/>
              </a:spcAft>
            </a:pPr>
            <a:endParaRPr lang="en-GB" dirty="0"/>
          </a:p>
        </p:txBody>
      </p:sp>
    </p:spTree>
    <p:extLst>
      <p:ext uri="{BB962C8B-B14F-4D97-AF65-F5344CB8AC3E}">
        <p14:creationId xmlns:p14="http://schemas.microsoft.com/office/powerpoint/2010/main" val="2271434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1138B5-7C8B-4553-BFC7-94AC71FCD870}"/>
              </a:ext>
            </a:extLst>
          </p:cNvPr>
          <p:cNvSpPr>
            <a:spLocks noGrp="1"/>
          </p:cNvSpPr>
          <p:nvPr>
            <p:ph type="title"/>
          </p:nvPr>
        </p:nvSpPr>
        <p:spPr>
          <a:xfrm>
            <a:off x="838200" y="1495833"/>
            <a:ext cx="10515600" cy="708247"/>
          </a:xfrm>
        </p:spPr>
        <p:txBody>
          <a:bodyPr/>
          <a:lstStyle/>
          <a:p>
            <a:pPr algn="l"/>
            <a:r>
              <a:rPr lang="en-CA" dirty="0"/>
              <a:t>Vaccination Policies</a:t>
            </a:r>
          </a:p>
        </p:txBody>
      </p:sp>
      <p:sp>
        <p:nvSpPr>
          <p:cNvPr id="3" name="Content Placeholder 2">
            <a:extLst>
              <a:ext uri="{FF2B5EF4-FFF2-40B4-BE49-F238E27FC236}">
                <a16:creationId xmlns:a16="http://schemas.microsoft.com/office/drawing/2014/main" xmlns="" id="{EF290026-6CF0-4509-9C01-E716A673AEDA}"/>
              </a:ext>
            </a:extLst>
          </p:cNvPr>
          <p:cNvSpPr>
            <a:spLocks noGrp="1"/>
          </p:cNvSpPr>
          <p:nvPr>
            <p:ph idx="1"/>
          </p:nvPr>
        </p:nvSpPr>
        <p:spPr>
          <a:xfrm>
            <a:off x="948801" y="2325950"/>
            <a:ext cx="10294398" cy="4339770"/>
          </a:xfrm>
        </p:spPr>
        <p:txBody>
          <a:bodyPr>
            <a:normAutofit/>
          </a:bodyPr>
          <a:lstStyle/>
          <a:p>
            <a:pPr>
              <a:lnSpc>
                <a:spcPct val="100000"/>
              </a:lnSpc>
              <a:spcAft>
                <a:spcPts val="1000"/>
              </a:spcAft>
            </a:pPr>
            <a:r>
              <a:rPr lang="en-CA" b="1" dirty="0"/>
              <a:t>(3) Vaccination</a:t>
            </a:r>
            <a:r>
              <a:rPr lang="en-CA" dirty="0"/>
              <a:t> depends on the circumstances:</a:t>
            </a:r>
          </a:p>
          <a:p>
            <a:pPr lvl="1">
              <a:lnSpc>
                <a:spcPct val="100000"/>
              </a:lnSpc>
              <a:spcAft>
                <a:spcPts val="1000"/>
              </a:spcAft>
            </a:pPr>
            <a:r>
              <a:rPr lang="en-CA" dirty="0"/>
              <a:t>By law, employers must accommodate employees who </a:t>
            </a:r>
            <a:r>
              <a:rPr lang="en-CA" u="sng" dirty="0"/>
              <a:t>cannot be vaccinated</a:t>
            </a:r>
            <a:r>
              <a:rPr lang="en-CA" dirty="0"/>
              <a:t> for medical reasons, or under protected grounds, unless it would significantly interfere with health and safety and amount to undue hardship for the employer.</a:t>
            </a:r>
          </a:p>
          <a:p>
            <a:pPr lvl="1">
              <a:lnSpc>
                <a:spcPct val="100000"/>
              </a:lnSpc>
              <a:spcAft>
                <a:spcPts val="1000"/>
              </a:spcAft>
            </a:pPr>
            <a:r>
              <a:rPr lang="en-CA" dirty="0"/>
              <a:t>According to the </a:t>
            </a:r>
            <a:r>
              <a:rPr lang="en-CA" b="1" dirty="0"/>
              <a:t>Ontario Human Rights Commission</a:t>
            </a:r>
            <a:r>
              <a:rPr lang="en-CA" dirty="0"/>
              <a:t>, “a person </a:t>
            </a:r>
            <a:r>
              <a:rPr lang="en-GB" dirty="0"/>
              <a:t>who chooses not to be vaccinated based on personal preference does not have the right to accommodation under the </a:t>
            </a:r>
            <a:r>
              <a:rPr lang="en-GB" i="1" dirty="0"/>
              <a:t>Code</a:t>
            </a:r>
            <a:r>
              <a:rPr lang="en-GB" dirty="0"/>
              <a:t>.”</a:t>
            </a:r>
            <a:r>
              <a:rPr lang="en-GB" baseline="30000" dirty="0">
                <a:solidFill>
                  <a:srgbClr val="00B0F0"/>
                </a:solidFill>
              </a:rPr>
              <a:t>7</a:t>
            </a:r>
            <a:endParaRPr lang="en-CA" baseline="30000" dirty="0">
              <a:solidFill>
                <a:srgbClr val="00B0F0"/>
              </a:solidFill>
            </a:endParaRPr>
          </a:p>
        </p:txBody>
      </p:sp>
      <p:sp>
        <p:nvSpPr>
          <p:cNvPr id="4" name="TextBox 3">
            <a:extLst>
              <a:ext uri="{FF2B5EF4-FFF2-40B4-BE49-F238E27FC236}">
                <a16:creationId xmlns:a16="http://schemas.microsoft.com/office/drawing/2014/main" xmlns="" id="{B21F0608-989C-4652-90A2-46B601417E48}"/>
              </a:ext>
            </a:extLst>
          </p:cNvPr>
          <p:cNvSpPr txBox="1"/>
          <p:nvPr/>
        </p:nvSpPr>
        <p:spPr>
          <a:xfrm>
            <a:off x="612559" y="6581001"/>
            <a:ext cx="11579441" cy="276999"/>
          </a:xfrm>
          <a:prstGeom prst="rect">
            <a:avLst/>
          </a:prstGeom>
          <a:noFill/>
        </p:spPr>
        <p:txBody>
          <a:bodyPr wrap="square" rtlCol="0">
            <a:spAutoFit/>
          </a:bodyPr>
          <a:lstStyle/>
          <a:p>
            <a:pPr algn="r"/>
            <a:r>
              <a:rPr lang="en-CA" sz="1200" spc="-40" baseline="30000" dirty="0">
                <a:solidFill>
                  <a:srgbClr val="00B0F0"/>
                </a:solidFill>
              </a:rPr>
              <a:t>7</a:t>
            </a:r>
            <a:r>
              <a:rPr lang="en-CA" sz="1200" spc="-40" dirty="0">
                <a:solidFill>
                  <a:schemeClr val="bg1">
                    <a:lumMod val="50000"/>
                  </a:schemeClr>
                </a:solidFill>
              </a:rPr>
              <a:t> </a:t>
            </a:r>
            <a:r>
              <a:rPr lang="en-CA" sz="1200" spc="-40" dirty="0">
                <a:solidFill>
                  <a:schemeClr val="bg1">
                    <a:lumMod val="65000"/>
                  </a:schemeClr>
                </a:solidFill>
              </a:rPr>
              <a:t>https://www.ohrc.on.ca/en/news_centre/ohrc-policy-statement-covid-19-vaccine-mandates-and-proof-vaccine-certificates</a:t>
            </a:r>
          </a:p>
        </p:txBody>
      </p:sp>
    </p:spTree>
    <p:extLst>
      <p:ext uri="{BB962C8B-B14F-4D97-AF65-F5344CB8AC3E}">
        <p14:creationId xmlns:p14="http://schemas.microsoft.com/office/powerpoint/2010/main" val="1088195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1138B5-7C8B-4553-BFC7-94AC71FCD870}"/>
              </a:ext>
            </a:extLst>
          </p:cNvPr>
          <p:cNvSpPr>
            <a:spLocks noGrp="1"/>
          </p:cNvSpPr>
          <p:nvPr>
            <p:ph type="title"/>
          </p:nvPr>
        </p:nvSpPr>
        <p:spPr>
          <a:xfrm>
            <a:off x="838200" y="1495833"/>
            <a:ext cx="10515600" cy="708247"/>
          </a:xfrm>
        </p:spPr>
        <p:txBody>
          <a:bodyPr/>
          <a:lstStyle/>
          <a:p>
            <a:pPr algn="l"/>
            <a:r>
              <a:rPr lang="en-CA" dirty="0"/>
              <a:t>Vaccination Policies</a:t>
            </a:r>
          </a:p>
        </p:txBody>
      </p:sp>
      <p:sp>
        <p:nvSpPr>
          <p:cNvPr id="3" name="Content Placeholder 2">
            <a:extLst>
              <a:ext uri="{FF2B5EF4-FFF2-40B4-BE49-F238E27FC236}">
                <a16:creationId xmlns:a16="http://schemas.microsoft.com/office/drawing/2014/main" xmlns="" id="{EF290026-6CF0-4509-9C01-E716A673AEDA}"/>
              </a:ext>
            </a:extLst>
          </p:cNvPr>
          <p:cNvSpPr>
            <a:spLocks noGrp="1"/>
          </p:cNvSpPr>
          <p:nvPr>
            <p:ph idx="1"/>
          </p:nvPr>
        </p:nvSpPr>
        <p:spPr>
          <a:xfrm>
            <a:off x="948801" y="2325950"/>
            <a:ext cx="10294398" cy="4339770"/>
          </a:xfrm>
        </p:spPr>
        <p:txBody>
          <a:bodyPr>
            <a:normAutofit/>
          </a:bodyPr>
          <a:lstStyle/>
          <a:p>
            <a:pPr>
              <a:lnSpc>
                <a:spcPct val="100000"/>
              </a:lnSpc>
              <a:spcAft>
                <a:spcPts val="1000"/>
              </a:spcAft>
            </a:pPr>
            <a:r>
              <a:rPr lang="en-CA" b="1" dirty="0"/>
              <a:t>(3) Vaccination</a:t>
            </a:r>
            <a:r>
              <a:rPr lang="en-CA" dirty="0"/>
              <a:t> depends on the circumstances:</a:t>
            </a:r>
          </a:p>
          <a:p>
            <a:pPr lvl="1">
              <a:lnSpc>
                <a:spcPct val="100000"/>
              </a:lnSpc>
              <a:spcAft>
                <a:spcPts val="1000"/>
              </a:spcAft>
            </a:pPr>
            <a:r>
              <a:rPr lang="en-CA" dirty="0"/>
              <a:t>Mandating vaccination </a:t>
            </a:r>
            <a:r>
              <a:rPr lang="en-CA" dirty="0" smtClean="0"/>
              <a:t>is likely reasonable </a:t>
            </a:r>
            <a:r>
              <a:rPr lang="en-CA" dirty="0"/>
              <a:t>where risks are high and vulnerable populations require protection.</a:t>
            </a:r>
          </a:p>
          <a:p>
            <a:pPr lvl="1">
              <a:lnSpc>
                <a:spcPct val="100000"/>
              </a:lnSpc>
              <a:spcAft>
                <a:spcPts val="1000"/>
              </a:spcAft>
            </a:pPr>
            <a:r>
              <a:rPr lang="en-CA" dirty="0"/>
              <a:t>Mandating vaccination </a:t>
            </a:r>
            <a:r>
              <a:rPr lang="en-CA" dirty="0" smtClean="0"/>
              <a:t>is likely reasonable </a:t>
            </a:r>
            <a:r>
              <a:rPr lang="en-CA" dirty="0"/>
              <a:t>where necessary to comply with an existing contractual relationship (</a:t>
            </a:r>
            <a:r>
              <a:rPr lang="en-CA" i="1" dirty="0"/>
              <a:t>e.g.</a:t>
            </a:r>
            <a:r>
              <a:rPr lang="en-CA" dirty="0"/>
              <a:t>, employment agreement,  collective agreement, or lease).</a:t>
            </a:r>
          </a:p>
          <a:p>
            <a:pPr lvl="1">
              <a:lnSpc>
                <a:spcPct val="100000"/>
              </a:lnSpc>
              <a:spcAft>
                <a:spcPts val="1000"/>
              </a:spcAft>
            </a:pPr>
            <a:r>
              <a:rPr lang="en-CA" dirty="0"/>
              <a:t>In contrast, mandating vaccination may be unreasonable where practical alternatives exist; </a:t>
            </a:r>
            <a:r>
              <a:rPr lang="en-CA" i="1" dirty="0"/>
              <a:t>e.g.</a:t>
            </a:r>
            <a:r>
              <a:rPr lang="en-CA" dirty="0"/>
              <a:t>, working remotely, </a:t>
            </a:r>
            <a:r>
              <a:rPr lang="en-CA" dirty="0" smtClean="0"/>
              <a:t>working outside only, physical </a:t>
            </a:r>
            <a:r>
              <a:rPr lang="en-CA" dirty="0"/>
              <a:t>distancing, masking, screening, or testing.</a:t>
            </a:r>
          </a:p>
          <a:p>
            <a:pPr lvl="1">
              <a:lnSpc>
                <a:spcPct val="100000"/>
              </a:lnSpc>
              <a:spcAft>
                <a:spcPts val="1000"/>
              </a:spcAft>
            </a:pPr>
            <a:endParaRPr lang="en-CA" dirty="0"/>
          </a:p>
        </p:txBody>
      </p:sp>
    </p:spTree>
    <p:extLst>
      <p:ext uri="{BB962C8B-B14F-4D97-AF65-F5344CB8AC3E}">
        <p14:creationId xmlns:p14="http://schemas.microsoft.com/office/powerpoint/2010/main" val="2963961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1138B5-7C8B-4553-BFC7-94AC71FCD870}"/>
              </a:ext>
            </a:extLst>
          </p:cNvPr>
          <p:cNvSpPr>
            <a:spLocks noGrp="1"/>
          </p:cNvSpPr>
          <p:nvPr>
            <p:ph type="title"/>
          </p:nvPr>
        </p:nvSpPr>
        <p:spPr>
          <a:xfrm>
            <a:off x="838200" y="1495833"/>
            <a:ext cx="10515600" cy="708247"/>
          </a:xfrm>
        </p:spPr>
        <p:txBody>
          <a:bodyPr/>
          <a:lstStyle/>
          <a:p>
            <a:pPr algn="l"/>
            <a:r>
              <a:rPr lang="en-CA" dirty="0"/>
              <a:t>Vaccination Policies</a:t>
            </a:r>
          </a:p>
        </p:txBody>
      </p:sp>
      <p:sp>
        <p:nvSpPr>
          <p:cNvPr id="3" name="Content Placeholder 2">
            <a:extLst>
              <a:ext uri="{FF2B5EF4-FFF2-40B4-BE49-F238E27FC236}">
                <a16:creationId xmlns:a16="http://schemas.microsoft.com/office/drawing/2014/main" xmlns="" id="{EF290026-6CF0-4509-9C01-E716A673AEDA}"/>
              </a:ext>
            </a:extLst>
          </p:cNvPr>
          <p:cNvSpPr>
            <a:spLocks noGrp="1"/>
          </p:cNvSpPr>
          <p:nvPr>
            <p:ph idx="1"/>
          </p:nvPr>
        </p:nvSpPr>
        <p:spPr>
          <a:xfrm>
            <a:off x="948801" y="2325950"/>
            <a:ext cx="10294398" cy="4339770"/>
          </a:xfrm>
        </p:spPr>
        <p:txBody>
          <a:bodyPr>
            <a:normAutofit/>
          </a:bodyPr>
          <a:lstStyle/>
          <a:p>
            <a:pPr>
              <a:lnSpc>
                <a:spcPct val="100000"/>
              </a:lnSpc>
              <a:spcAft>
                <a:spcPts val="1000"/>
              </a:spcAft>
            </a:pPr>
            <a:r>
              <a:rPr lang="en-CA" b="1" dirty="0"/>
              <a:t>(3) Vaccination</a:t>
            </a:r>
            <a:r>
              <a:rPr lang="en-CA" dirty="0"/>
              <a:t> depends on the circumstances:</a:t>
            </a:r>
          </a:p>
          <a:p>
            <a:pPr lvl="1">
              <a:lnSpc>
                <a:spcPct val="100000"/>
              </a:lnSpc>
              <a:spcAft>
                <a:spcPts val="1000"/>
              </a:spcAft>
            </a:pPr>
            <a:r>
              <a:rPr lang="en-CA" dirty="0"/>
              <a:t>An employer requiring all employees to be fully vaccinated or be subject to discipline including termination was </a:t>
            </a:r>
            <a:r>
              <a:rPr lang="en-CA" b="1" dirty="0"/>
              <a:t>unreasonable</a:t>
            </a:r>
            <a:r>
              <a:rPr lang="en-CA" dirty="0"/>
              <a:t>. The “vast majority” of employee work could be effectively conducted remotely, and this was an acceptable alternative. </a:t>
            </a:r>
            <a:r>
              <a:rPr lang="en-CA" i="1" dirty="0">
                <a:solidFill>
                  <a:srgbClr val="0070C0"/>
                </a:solidFill>
              </a:rPr>
              <a:t>Electrical Safety Authority v Power Workers’ Union</a:t>
            </a:r>
            <a:endParaRPr lang="en-CA" dirty="0">
              <a:solidFill>
                <a:srgbClr val="0070C0"/>
              </a:solidFill>
            </a:endParaRPr>
          </a:p>
          <a:p>
            <a:pPr lvl="2">
              <a:lnSpc>
                <a:spcPct val="100000"/>
              </a:lnSpc>
              <a:spcAft>
                <a:spcPts val="1000"/>
              </a:spcAft>
            </a:pPr>
            <a:r>
              <a:rPr lang="en-CA" dirty="0"/>
              <a:t>The decision was careful to note that this was not “vindication” for those who choose to remain unvaccinated. In particular, “those who continue to refuse to be vaccinated are not just endangering their health but may also placing their employment in jeopardy.”</a:t>
            </a:r>
          </a:p>
          <a:p>
            <a:pPr lvl="2">
              <a:lnSpc>
                <a:spcPct val="100000"/>
              </a:lnSpc>
              <a:spcAft>
                <a:spcPts val="1000"/>
              </a:spcAft>
            </a:pPr>
            <a:r>
              <a:rPr lang="en-CA" dirty="0"/>
              <a:t>The decision acknowledged that there may be circumstances where requiring all employees to be fully vaccinated would be reasonable.</a:t>
            </a:r>
          </a:p>
          <a:p>
            <a:pPr lvl="1">
              <a:lnSpc>
                <a:spcPct val="100000"/>
              </a:lnSpc>
              <a:spcAft>
                <a:spcPts val="1000"/>
              </a:spcAft>
            </a:pPr>
            <a:endParaRPr lang="en-CA" dirty="0"/>
          </a:p>
          <a:p>
            <a:pPr lvl="1">
              <a:lnSpc>
                <a:spcPct val="100000"/>
              </a:lnSpc>
              <a:spcAft>
                <a:spcPts val="1000"/>
              </a:spcAft>
            </a:pPr>
            <a:endParaRPr lang="en-CA" dirty="0"/>
          </a:p>
        </p:txBody>
      </p:sp>
    </p:spTree>
    <p:extLst>
      <p:ext uri="{BB962C8B-B14F-4D97-AF65-F5344CB8AC3E}">
        <p14:creationId xmlns:p14="http://schemas.microsoft.com/office/powerpoint/2010/main" val="4199421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1138B5-7C8B-4553-BFC7-94AC71FCD870}"/>
              </a:ext>
            </a:extLst>
          </p:cNvPr>
          <p:cNvSpPr>
            <a:spLocks noGrp="1"/>
          </p:cNvSpPr>
          <p:nvPr>
            <p:ph type="title"/>
          </p:nvPr>
        </p:nvSpPr>
        <p:spPr>
          <a:xfrm>
            <a:off x="838200" y="1495833"/>
            <a:ext cx="10515600" cy="708247"/>
          </a:xfrm>
        </p:spPr>
        <p:txBody>
          <a:bodyPr/>
          <a:lstStyle/>
          <a:p>
            <a:pPr algn="l"/>
            <a:r>
              <a:rPr lang="en-CA" dirty="0"/>
              <a:t>Vaccination Policies</a:t>
            </a:r>
          </a:p>
        </p:txBody>
      </p:sp>
      <p:sp>
        <p:nvSpPr>
          <p:cNvPr id="3" name="Content Placeholder 2">
            <a:extLst>
              <a:ext uri="{FF2B5EF4-FFF2-40B4-BE49-F238E27FC236}">
                <a16:creationId xmlns:a16="http://schemas.microsoft.com/office/drawing/2014/main" xmlns="" id="{EF290026-6CF0-4509-9C01-E716A673AEDA}"/>
              </a:ext>
            </a:extLst>
          </p:cNvPr>
          <p:cNvSpPr>
            <a:spLocks noGrp="1"/>
          </p:cNvSpPr>
          <p:nvPr>
            <p:ph idx="1"/>
          </p:nvPr>
        </p:nvSpPr>
        <p:spPr>
          <a:xfrm>
            <a:off x="948801" y="2325950"/>
            <a:ext cx="10294398" cy="4339770"/>
          </a:xfrm>
        </p:spPr>
        <p:txBody>
          <a:bodyPr>
            <a:normAutofit fontScale="92500"/>
          </a:bodyPr>
          <a:lstStyle/>
          <a:p>
            <a:pPr>
              <a:lnSpc>
                <a:spcPct val="100000"/>
              </a:lnSpc>
              <a:spcAft>
                <a:spcPts val="1000"/>
              </a:spcAft>
            </a:pPr>
            <a:r>
              <a:rPr lang="en-CA" b="1" dirty="0"/>
              <a:t>(3) Vaccination</a:t>
            </a:r>
            <a:r>
              <a:rPr lang="en-CA" dirty="0"/>
              <a:t> depends on the circumstances:</a:t>
            </a:r>
          </a:p>
          <a:p>
            <a:pPr lvl="1">
              <a:lnSpc>
                <a:spcPct val="100000"/>
              </a:lnSpc>
              <a:spcAft>
                <a:spcPts val="1000"/>
              </a:spcAft>
            </a:pPr>
            <a:r>
              <a:rPr lang="en-CA" dirty="0"/>
              <a:t>An employer, an agricultural supplier, requiring all employees to be fully vaccinated or be subject to discipline including termination was </a:t>
            </a:r>
            <a:r>
              <a:rPr lang="en-CA" b="1" dirty="0"/>
              <a:t>reasonable</a:t>
            </a:r>
            <a:r>
              <a:rPr lang="en-CA" dirty="0"/>
              <a:t>. The policy was necessary to prevent material interference with business and to comply with the terms of its lease from a federal port authority. </a:t>
            </a:r>
            <a:br>
              <a:rPr lang="en-CA" dirty="0"/>
            </a:br>
            <a:r>
              <a:rPr lang="en-CA" i="1" dirty="0">
                <a:solidFill>
                  <a:srgbClr val="0070C0"/>
                </a:solidFill>
              </a:rPr>
              <a:t>Bunge Hamilton Canada v UFCW Local </a:t>
            </a:r>
            <a:r>
              <a:rPr lang="en-CA" i="1" dirty="0" smtClean="0">
                <a:solidFill>
                  <a:srgbClr val="0070C0"/>
                </a:solidFill>
              </a:rPr>
              <a:t>175 (December 13, 2021 – Arbitration Decision)</a:t>
            </a:r>
            <a:endParaRPr lang="en-CA" dirty="0">
              <a:solidFill>
                <a:srgbClr val="0070C0"/>
              </a:solidFill>
            </a:endParaRPr>
          </a:p>
          <a:p>
            <a:pPr lvl="1">
              <a:lnSpc>
                <a:spcPct val="100000"/>
              </a:lnSpc>
              <a:spcAft>
                <a:spcPts val="1000"/>
              </a:spcAft>
            </a:pPr>
            <a:r>
              <a:rPr lang="en-CA" dirty="0"/>
              <a:t>An employer, a security company, requiring all employees to be fully vaccinated or be terminated was </a:t>
            </a:r>
            <a:r>
              <a:rPr lang="en-CA" b="1" dirty="0"/>
              <a:t>reasonable</a:t>
            </a:r>
            <a:r>
              <a:rPr lang="en-CA" dirty="0"/>
              <a:t>. Conveniently, an article in the collective agreement mandated employees agree to </a:t>
            </a:r>
            <a:r>
              <a:rPr lang="en-CA" dirty="0" smtClean="0"/>
              <a:t>vaccinations if required to attend at a particular job site</a:t>
            </a:r>
            <a:r>
              <a:rPr lang="en-CA" dirty="0"/>
              <a:t/>
            </a:r>
            <a:br>
              <a:rPr lang="en-CA" dirty="0"/>
            </a:br>
            <a:r>
              <a:rPr lang="en-CA" i="1" dirty="0">
                <a:solidFill>
                  <a:srgbClr val="0070C0"/>
                </a:solidFill>
              </a:rPr>
              <a:t>UFCW Local 333 v Paragon Protection </a:t>
            </a:r>
            <a:r>
              <a:rPr lang="en-CA" i="1" dirty="0" smtClean="0">
                <a:solidFill>
                  <a:srgbClr val="0070C0"/>
                </a:solidFill>
              </a:rPr>
              <a:t>Ltd (November 9, 2021 </a:t>
            </a:r>
            <a:r>
              <a:rPr lang="en-CA" i="1" dirty="0">
                <a:solidFill>
                  <a:srgbClr val="0070C0"/>
                </a:solidFill>
              </a:rPr>
              <a:t>- Arbitration Decision)</a:t>
            </a:r>
            <a:endParaRPr lang="en-CA" dirty="0">
              <a:solidFill>
                <a:srgbClr val="0070C0"/>
              </a:solidFill>
            </a:endParaRPr>
          </a:p>
          <a:p>
            <a:pPr lvl="1">
              <a:lnSpc>
                <a:spcPct val="100000"/>
              </a:lnSpc>
              <a:spcAft>
                <a:spcPts val="1000"/>
              </a:spcAft>
            </a:pPr>
            <a:endParaRPr lang="en-CA" dirty="0">
              <a:solidFill>
                <a:srgbClr val="0070C0"/>
              </a:solidFill>
            </a:endParaRPr>
          </a:p>
          <a:p>
            <a:pPr lvl="1">
              <a:lnSpc>
                <a:spcPct val="100000"/>
              </a:lnSpc>
              <a:spcAft>
                <a:spcPts val="1000"/>
              </a:spcAft>
            </a:pPr>
            <a:endParaRPr lang="en-CA" dirty="0"/>
          </a:p>
          <a:p>
            <a:pPr lvl="1">
              <a:lnSpc>
                <a:spcPct val="100000"/>
              </a:lnSpc>
              <a:spcAft>
                <a:spcPts val="1000"/>
              </a:spcAft>
            </a:pPr>
            <a:endParaRPr lang="en-CA" dirty="0"/>
          </a:p>
        </p:txBody>
      </p:sp>
    </p:spTree>
    <p:extLst>
      <p:ext uri="{BB962C8B-B14F-4D97-AF65-F5344CB8AC3E}">
        <p14:creationId xmlns:p14="http://schemas.microsoft.com/office/powerpoint/2010/main" val="250381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E56"/>
        </a:solidFill>
        <a:effectLst/>
      </p:bgPr>
    </p:bg>
    <p:spTree>
      <p:nvGrpSpPr>
        <p:cNvPr id="1" name=""/>
        <p:cNvGrpSpPr/>
        <p:nvPr/>
      </p:nvGrpSpPr>
      <p:grpSpPr>
        <a:xfrm>
          <a:off x="0" y="0"/>
          <a:ext cx="0" cy="0"/>
          <a:chOff x="0" y="0"/>
          <a:chExt cx="0" cy="0"/>
        </a:xfrm>
      </p:grpSpPr>
      <p:sp>
        <p:nvSpPr>
          <p:cNvPr id="5" name="Rectangle 4"/>
          <p:cNvSpPr/>
          <p:nvPr/>
        </p:nvSpPr>
        <p:spPr>
          <a:xfrm>
            <a:off x="-1" y="2353235"/>
            <a:ext cx="12192001" cy="4322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169" y="527466"/>
            <a:ext cx="7847304" cy="1268647"/>
          </a:xfrm>
          <a:prstGeom prst="rect">
            <a:avLst/>
          </a:prstGeom>
        </p:spPr>
      </p:pic>
      <p:sp>
        <p:nvSpPr>
          <p:cNvPr id="6" name="Title 1">
            <a:extLst>
              <a:ext uri="{FF2B5EF4-FFF2-40B4-BE49-F238E27FC236}">
                <a16:creationId xmlns:a16="http://schemas.microsoft.com/office/drawing/2014/main" xmlns="" id="{B503191F-B0DC-48EA-96ED-F5B3A89BEB1B}"/>
              </a:ext>
            </a:extLst>
          </p:cNvPr>
          <p:cNvSpPr txBox="1">
            <a:spLocks/>
          </p:cNvSpPr>
          <p:nvPr/>
        </p:nvSpPr>
        <p:spPr>
          <a:xfrm>
            <a:off x="781236" y="2353235"/>
            <a:ext cx="9747681" cy="3791927"/>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30000"/>
              </a:lnSpc>
            </a:pPr>
            <a:r>
              <a:rPr lang="en-GB" b="1" dirty="0">
                <a:solidFill>
                  <a:srgbClr val="002E56"/>
                </a:solidFill>
                <a:latin typeface="Goudy Old Style" panose="02020502050305020303" pitchFamily="18" charset="0"/>
              </a:rPr>
              <a:t>Welcome to </a:t>
            </a:r>
            <a:r>
              <a:rPr lang="en-GB" b="1" dirty="0" smtClean="0">
                <a:solidFill>
                  <a:srgbClr val="002E56"/>
                </a:solidFill>
                <a:latin typeface="Goudy Old Style" panose="02020502050305020303" pitchFamily="18" charset="0"/>
              </a:rPr>
              <a:t>DSF’s </a:t>
            </a:r>
            <a:r>
              <a:rPr lang="en-GB" b="1" dirty="0">
                <a:solidFill>
                  <a:srgbClr val="002E56"/>
                </a:solidFill>
                <a:latin typeface="Goudy Old Style" panose="02020502050305020303" pitchFamily="18" charset="0"/>
              </a:rPr>
              <a:t>Free HR/Employment Seminar</a:t>
            </a:r>
          </a:p>
          <a:p>
            <a:pPr algn="l">
              <a:lnSpc>
                <a:spcPct val="130000"/>
              </a:lnSpc>
              <a:spcAft>
                <a:spcPts val="1200"/>
              </a:spcAft>
            </a:pPr>
            <a:r>
              <a:rPr lang="en-GB" sz="5100" dirty="0">
                <a:solidFill>
                  <a:srgbClr val="002E56"/>
                </a:solidFill>
                <a:latin typeface="Goudy Old Style" panose="02020502050305020303" pitchFamily="18" charset="0"/>
              </a:rPr>
              <a:t>February 17, 2022</a:t>
            </a:r>
          </a:p>
          <a:p>
            <a:pPr algn="l">
              <a:lnSpc>
                <a:spcPct val="120000"/>
              </a:lnSpc>
              <a:spcAft>
                <a:spcPts val="1200"/>
              </a:spcAft>
            </a:pPr>
            <a:r>
              <a:rPr lang="en-GB" sz="4500" dirty="0">
                <a:solidFill>
                  <a:srgbClr val="002E56"/>
                </a:solidFill>
                <a:latin typeface="Goudy Old Style" panose="02020502050305020303" pitchFamily="18" charset="0"/>
              </a:rPr>
              <a:t>This program has been approved and qualifies for two (2) hours of substantive CPD hours with the Law Society of </a:t>
            </a:r>
            <a:r>
              <a:rPr lang="en-GB" sz="4500" dirty="0" smtClean="0">
                <a:solidFill>
                  <a:srgbClr val="002E56"/>
                </a:solidFill>
                <a:latin typeface="Goudy Old Style" panose="02020502050305020303" pitchFamily="18" charset="0"/>
              </a:rPr>
              <a:t>Ontario and for two (2) hour of CPD with HRPA. </a:t>
            </a:r>
          </a:p>
          <a:p>
            <a:pPr algn="l">
              <a:lnSpc>
                <a:spcPct val="120000"/>
              </a:lnSpc>
              <a:spcAft>
                <a:spcPts val="1200"/>
              </a:spcAft>
            </a:pPr>
            <a:r>
              <a:rPr lang="en-US" sz="4500" dirty="0" smtClean="0">
                <a:solidFill>
                  <a:srgbClr val="002E56"/>
                </a:solidFill>
                <a:latin typeface="Goudy Old Style" panose="02020502050305020303" pitchFamily="18" charset="0"/>
              </a:rPr>
              <a:t>The </a:t>
            </a:r>
            <a:r>
              <a:rPr lang="en-US" sz="4500" dirty="0">
                <a:solidFill>
                  <a:srgbClr val="002E56"/>
                </a:solidFill>
                <a:latin typeface="Goudy Old Style" panose="02020502050305020303" pitchFamily="18" charset="0"/>
              </a:rPr>
              <a:t>slides will be available after the presentation.</a:t>
            </a:r>
          </a:p>
        </p:txBody>
      </p:sp>
    </p:spTree>
    <p:extLst>
      <p:ext uri="{BB962C8B-B14F-4D97-AF65-F5344CB8AC3E}">
        <p14:creationId xmlns:p14="http://schemas.microsoft.com/office/powerpoint/2010/main" val="2451198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1138B5-7C8B-4553-BFC7-94AC71FCD870}"/>
              </a:ext>
            </a:extLst>
          </p:cNvPr>
          <p:cNvSpPr>
            <a:spLocks noGrp="1"/>
          </p:cNvSpPr>
          <p:nvPr>
            <p:ph type="title"/>
          </p:nvPr>
        </p:nvSpPr>
        <p:spPr>
          <a:xfrm>
            <a:off x="838200" y="1495833"/>
            <a:ext cx="10515600" cy="708247"/>
          </a:xfrm>
        </p:spPr>
        <p:txBody>
          <a:bodyPr/>
          <a:lstStyle/>
          <a:p>
            <a:pPr algn="l"/>
            <a:r>
              <a:rPr lang="en-CA" dirty="0"/>
              <a:t>Vaccination Policies</a:t>
            </a:r>
          </a:p>
        </p:txBody>
      </p:sp>
      <p:sp>
        <p:nvSpPr>
          <p:cNvPr id="3" name="Content Placeholder 2">
            <a:extLst>
              <a:ext uri="{FF2B5EF4-FFF2-40B4-BE49-F238E27FC236}">
                <a16:creationId xmlns:a16="http://schemas.microsoft.com/office/drawing/2014/main" xmlns="" id="{EF290026-6CF0-4509-9C01-E716A673AEDA}"/>
              </a:ext>
            </a:extLst>
          </p:cNvPr>
          <p:cNvSpPr>
            <a:spLocks noGrp="1"/>
          </p:cNvSpPr>
          <p:nvPr>
            <p:ph idx="1"/>
          </p:nvPr>
        </p:nvSpPr>
        <p:spPr>
          <a:xfrm>
            <a:off x="948801" y="2325950"/>
            <a:ext cx="10750392" cy="4339770"/>
          </a:xfrm>
        </p:spPr>
        <p:txBody>
          <a:bodyPr>
            <a:normAutofit/>
          </a:bodyPr>
          <a:lstStyle/>
          <a:p>
            <a:pPr>
              <a:lnSpc>
                <a:spcPct val="100000"/>
              </a:lnSpc>
              <a:spcAft>
                <a:spcPts val="1000"/>
              </a:spcAft>
            </a:pPr>
            <a:r>
              <a:rPr lang="en-CA" b="1" dirty="0"/>
              <a:t>(3) Vaccination</a:t>
            </a:r>
            <a:r>
              <a:rPr lang="en-CA" dirty="0"/>
              <a:t> depends on the circumstances:</a:t>
            </a:r>
          </a:p>
          <a:p>
            <a:pPr lvl="1">
              <a:lnSpc>
                <a:spcPct val="100000"/>
              </a:lnSpc>
              <a:spcAft>
                <a:spcPts val="1000"/>
              </a:spcAft>
            </a:pPr>
            <a:r>
              <a:rPr lang="en-CA" dirty="0"/>
              <a:t>An employer, </a:t>
            </a:r>
            <a:r>
              <a:rPr lang="en-CA" dirty="0" smtClean="0"/>
              <a:t>a hydro service provider, </a:t>
            </a:r>
            <a:r>
              <a:rPr lang="en-CA" dirty="0"/>
              <a:t>requiring all employees to be fully vaccinated or be </a:t>
            </a:r>
            <a:r>
              <a:rPr lang="en-CA" dirty="0" smtClean="0"/>
              <a:t>required to attend an educational program, placed on unpaid leave was </a:t>
            </a:r>
            <a:r>
              <a:rPr lang="en-CA" b="1" dirty="0" smtClean="0"/>
              <a:t>reasonable</a:t>
            </a:r>
            <a:r>
              <a:rPr lang="en-CA" dirty="0" smtClean="0"/>
              <a:t>, but only for employees who worked exclusively neither from home nor outdoors. The employer is an essential service provider (electricity) and it must be assured that its employees are capable of providing that service. </a:t>
            </a:r>
            <a:br>
              <a:rPr lang="en-CA" dirty="0" smtClean="0"/>
            </a:br>
            <a:r>
              <a:rPr lang="en-CA" dirty="0" smtClean="0"/>
              <a:t>The policy was </a:t>
            </a:r>
            <a:r>
              <a:rPr lang="en-CA" b="1" dirty="0" smtClean="0"/>
              <a:t>unreasonable</a:t>
            </a:r>
            <a:r>
              <a:rPr lang="en-CA" dirty="0" smtClean="0"/>
              <a:t> for employees who worked exclusively from home or exclusively outdoors.</a:t>
            </a:r>
            <a:r>
              <a:rPr lang="en-CA" dirty="0"/>
              <a:t/>
            </a:r>
            <a:br>
              <a:rPr lang="en-CA" dirty="0"/>
            </a:br>
            <a:r>
              <a:rPr lang="en-CA" i="1" dirty="0" smtClean="0">
                <a:solidFill>
                  <a:srgbClr val="0070C0"/>
                </a:solidFill>
              </a:rPr>
              <a:t>Power Workers Union </a:t>
            </a:r>
            <a:r>
              <a:rPr lang="en-CA" i="1" dirty="0">
                <a:solidFill>
                  <a:srgbClr val="0070C0"/>
                </a:solidFill>
              </a:rPr>
              <a:t>v </a:t>
            </a:r>
            <a:r>
              <a:rPr lang="en-CA" i="1" dirty="0" smtClean="0">
                <a:solidFill>
                  <a:srgbClr val="0070C0"/>
                </a:solidFill>
              </a:rPr>
              <a:t>Elexicon Energy Inc (2022 CanLII 7228)</a:t>
            </a:r>
            <a:endParaRPr lang="en-CA" dirty="0">
              <a:solidFill>
                <a:srgbClr val="0070C0"/>
              </a:solidFill>
            </a:endParaRPr>
          </a:p>
          <a:p>
            <a:pPr lvl="1">
              <a:lnSpc>
                <a:spcPct val="100000"/>
              </a:lnSpc>
              <a:spcAft>
                <a:spcPts val="1000"/>
              </a:spcAft>
            </a:pPr>
            <a:endParaRPr lang="en-CA" dirty="0"/>
          </a:p>
          <a:p>
            <a:pPr lvl="1">
              <a:lnSpc>
                <a:spcPct val="100000"/>
              </a:lnSpc>
              <a:spcAft>
                <a:spcPts val="1000"/>
              </a:spcAft>
            </a:pPr>
            <a:endParaRPr lang="en-CA" dirty="0"/>
          </a:p>
        </p:txBody>
      </p:sp>
    </p:spTree>
    <p:extLst>
      <p:ext uri="{BB962C8B-B14F-4D97-AF65-F5344CB8AC3E}">
        <p14:creationId xmlns:p14="http://schemas.microsoft.com/office/powerpoint/2010/main" val="2846747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1138B5-7C8B-4553-BFC7-94AC71FCD870}"/>
              </a:ext>
            </a:extLst>
          </p:cNvPr>
          <p:cNvSpPr>
            <a:spLocks noGrp="1"/>
          </p:cNvSpPr>
          <p:nvPr>
            <p:ph type="title"/>
          </p:nvPr>
        </p:nvSpPr>
        <p:spPr>
          <a:xfrm>
            <a:off x="838200" y="1495833"/>
            <a:ext cx="10515600" cy="708247"/>
          </a:xfrm>
        </p:spPr>
        <p:txBody>
          <a:bodyPr/>
          <a:lstStyle/>
          <a:p>
            <a:pPr algn="l"/>
            <a:r>
              <a:rPr lang="en-CA" dirty="0"/>
              <a:t>Vaccination Policies</a:t>
            </a:r>
          </a:p>
        </p:txBody>
      </p:sp>
      <p:sp>
        <p:nvSpPr>
          <p:cNvPr id="3" name="Content Placeholder 2">
            <a:extLst>
              <a:ext uri="{FF2B5EF4-FFF2-40B4-BE49-F238E27FC236}">
                <a16:creationId xmlns:a16="http://schemas.microsoft.com/office/drawing/2014/main" xmlns="" id="{EF290026-6CF0-4509-9C01-E716A673AEDA}"/>
              </a:ext>
            </a:extLst>
          </p:cNvPr>
          <p:cNvSpPr>
            <a:spLocks noGrp="1"/>
          </p:cNvSpPr>
          <p:nvPr>
            <p:ph idx="1"/>
          </p:nvPr>
        </p:nvSpPr>
        <p:spPr>
          <a:xfrm>
            <a:off x="948801" y="2325950"/>
            <a:ext cx="10294398" cy="4339770"/>
          </a:xfrm>
        </p:spPr>
        <p:txBody>
          <a:bodyPr>
            <a:normAutofit/>
          </a:bodyPr>
          <a:lstStyle/>
          <a:p>
            <a:pPr>
              <a:lnSpc>
                <a:spcPct val="100000"/>
              </a:lnSpc>
              <a:spcAft>
                <a:spcPts val="1000"/>
              </a:spcAft>
            </a:pPr>
            <a:r>
              <a:rPr lang="en-CA" b="1" dirty="0"/>
              <a:t>(4) Disclosing vaccination status</a:t>
            </a:r>
            <a:r>
              <a:rPr lang="en-CA" dirty="0"/>
              <a:t> may be reasonable:</a:t>
            </a:r>
          </a:p>
          <a:p>
            <a:pPr lvl="1">
              <a:lnSpc>
                <a:spcPct val="100000"/>
              </a:lnSpc>
              <a:spcAft>
                <a:spcPts val="1000"/>
              </a:spcAft>
            </a:pPr>
            <a:r>
              <a:rPr lang="en-CA" dirty="0"/>
              <a:t>Requiring an employee to disclose medical information “must be reasonably necessary and involve a proportionate response to a real and demonstrated risk or business need.”</a:t>
            </a:r>
            <a:br>
              <a:rPr lang="en-CA" dirty="0"/>
            </a:br>
            <a:r>
              <a:rPr lang="en-CA" i="1" dirty="0">
                <a:solidFill>
                  <a:srgbClr val="0070C0"/>
                </a:solidFill>
              </a:rPr>
              <a:t>Electrical Safety Authority v Power Workers’ Union</a:t>
            </a:r>
          </a:p>
          <a:p>
            <a:pPr lvl="1">
              <a:lnSpc>
                <a:spcPct val="100000"/>
              </a:lnSpc>
              <a:spcAft>
                <a:spcPts val="1000"/>
              </a:spcAft>
            </a:pPr>
            <a:r>
              <a:rPr lang="en-CA" dirty="0"/>
              <a:t>Disclosure of vaccination status would be a minimal intrusion into the employee’s right to privacy and is considerably outweighed by “enormous public health and safety interests.”</a:t>
            </a:r>
            <a:br>
              <a:rPr lang="en-CA" dirty="0"/>
            </a:br>
            <a:r>
              <a:rPr lang="en-CA" i="1" dirty="0">
                <a:solidFill>
                  <a:srgbClr val="0070C0"/>
                </a:solidFill>
              </a:rPr>
              <a:t>Bunge Hamilton Canada v UFCW Local 175</a:t>
            </a:r>
          </a:p>
        </p:txBody>
      </p:sp>
    </p:spTree>
    <p:extLst>
      <p:ext uri="{BB962C8B-B14F-4D97-AF65-F5344CB8AC3E}">
        <p14:creationId xmlns:p14="http://schemas.microsoft.com/office/powerpoint/2010/main" val="1172356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1138B5-7C8B-4553-BFC7-94AC71FCD870}"/>
              </a:ext>
            </a:extLst>
          </p:cNvPr>
          <p:cNvSpPr>
            <a:spLocks noGrp="1"/>
          </p:cNvSpPr>
          <p:nvPr>
            <p:ph type="title"/>
          </p:nvPr>
        </p:nvSpPr>
        <p:spPr>
          <a:xfrm>
            <a:off x="838200" y="1495833"/>
            <a:ext cx="10515600" cy="708247"/>
          </a:xfrm>
        </p:spPr>
        <p:txBody>
          <a:bodyPr/>
          <a:lstStyle/>
          <a:p>
            <a:pPr algn="l"/>
            <a:r>
              <a:rPr lang="en-CA" dirty="0"/>
              <a:t>Vaccination Policies</a:t>
            </a:r>
          </a:p>
        </p:txBody>
      </p:sp>
      <p:sp>
        <p:nvSpPr>
          <p:cNvPr id="3" name="Content Placeholder 2">
            <a:extLst>
              <a:ext uri="{FF2B5EF4-FFF2-40B4-BE49-F238E27FC236}">
                <a16:creationId xmlns:a16="http://schemas.microsoft.com/office/drawing/2014/main" xmlns="" id="{EF290026-6CF0-4509-9C01-E716A673AEDA}"/>
              </a:ext>
            </a:extLst>
          </p:cNvPr>
          <p:cNvSpPr>
            <a:spLocks noGrp="1"/>
          </p:cNvSpPr>
          <p:nvPr>
            <p:ph idx="1"/>
          </p:nvPr>
        </p:nvSpPr>
        <p:spPr>
          <a:xfrm>
            <a:off x="948801" y="2325950"/>
            <a:ext cx="9741988" cy="4339770"/>
          </a:xfrm>
        </p:spPr>
        <p:txBody>
          <a:bodyPr>
            <a:normAutofit fontScale="92500" lnSpcReduction="20000"/>
          </a:bodyPr>
          <a:lstStyle/>
          <a:p>
            <a:pPr>
              <a:lnSpc>
                <a:spcPct val="100000"/>
              </a:lnSpc>
              <a:spcAft>
                <a:spcPts val="1000"/>
              </a:spcAft>
            </a:pPr>
            <a:r>
              <a:rPr lang="en-CA" b="1" dirty="0"/>
              <a:t>(4) Disclosing vaccination status</a:t>
            </a:r>
            <a:r>
              <a:rPr lang="en-CA" dirty="0"/>
              <a:t> may be reasonable:</a:t>
            </a:r>
          </a:p>
          <a:p>
            <a:pPr lvl="1">
              <a:lnSpc>
                <a:spcPct val="100000"/>
              </a:lnSpc>
              <a:spcAft>
                <a:spcPts val="1000"/>
              </a:spcAft>
            </a:pPr>
            <a:r>
              <a:rPr lang="en-CA" dirty="0"/>
              <a:t>An employee working at </a:t>
            </a:r>
            <a:r>
              <a:rPr lang="en-CA" dirty="0" smtClean="0"/>
              <a:t>Scotiabank Arena </a:t>
            </a:r>
            <a:r>
              <a:rPr lang="en-CA" dirty="0"/>
              <a:t>was placed on unpaid leave for failing to disclose his vaccination status. The union did not dispute the vaccination mandate, but contended that vaccination status is private. It was decided that opposing disclosure of vaccination status is akin to opposing the vaccine mandate. The policy was found to be reasonable and the unpaid leave was appropriate.</a:t>
            </a:r>
            <a:br>
              <a:rPr lang="en-CA" dirty="0"/>
            </a:br>
            <a:r>
              <a:rPr lang="en-CA" i="1" dirty="0">
                <a:solidFill>
                  <a:srgbClr val="0070C0"/>
                </a:solidFill>
              </a:rPr>
              <a:t>Teamsters Local Union 847 v Maple Leaf Sports and Entertainment (MLSE</a:t>
            </a:r>
            <a:r>
              <a:rPr lang="en-CA" i="1" dirty="0" smtClean="0">
                <a:solidFill>
                  <a:srgbClr val="0070C0"/>
                </a:solidFill>
              </a:rPr>
              <a:t>) (January 12, 2022 – Arbitration Decision)</a:t>
            </a:r>
            <a:endParaRPr lang="en-CA" i="1" dirty="0">
              <a:solidFill>
                <a:srgbClr val="0070C0"/>
              </a:solidFill>
            </a:endParaRPr>
          </a:p>
          <a:p>
            <a:pPr>
              <a:lnSpc>
                <a:spcPct val="100000"/>
              </a:lnSpc>
              <a:spcAft>
                <a:spcPts val="1000"/>
              </a:spcAft>
            </a:pPr>
            <a:r>
              <a:rPr lang="en-CA" dirty="0" smtClean="0"/>
              <a:t>When personal health information, such as vaccination status, is disclosed, privacy </a:t>
            </a:r>
            <a:r>
              <a:rPr lang="en-CA" dirty="0"/>
              <a:t>concerns must be addressed. Employers must keep the information confidential, safe, and secure.</a:t>
            </a:r>
          </a:p>
          <a:p>
            <a:pPr lvl="1">
              <a:lnSpc>
                <a:spcPct val="100000"/>
              </a:lnSpc>
              <a:spcAft>
                <a:spcPts val="1000"/>
              </a:spcAft>
            </a:pPr>
            <a:endParaRPr lang="en-CA" i="1" dirty="0">
              <a:solidFill>
                <a:srgbClr val="0070C0"/>
              </a:solidFill>
            </a:endParaRPr>
          </a:p>
        </p:txBody>
      </p:sp>
    </p:spTree>
    <p:extLst>
      <p:ext uri="{BB962C8B-B14F-4D97-AF65-F5344CB8AC3E}">
        <p14:creationId xmlns:p14="http://schemas.microsoft.com/office/powerpoint/2010/main" val="2389658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1138B5-7C8B-4553-BFC7-94AC71FCD870}"/>
              </a:ext>
            </a:extLst>
          </p:cNvPr>
          <p:cNvSpPr>
            <a:spLocks noGrp="1"/>
          </p:cNvSpPr>
          <p:nvPr>
            <p:ph type="title"/>
          </p:nvPr>
        </p:nvSpPr>
        <p:spPr>
          <a:xfrm>
            <a:off x="838200" y="1495833"/>
            <a:ext cx="10515600" cy="708247"/>
          </a:xfrm>
        </p:spPr>
        <p:txBody>
          <a:bodyPr/>
          <a:lstStyle/>
          <a:p>
            <a:pPr algn="l"/>
            <a:r>
              <a:rPr lang="en-CA" dirty="0"/>
              <a:t>Vaccination Policies</a:t>
            </a:r>
          </a:p>
        </p:txBody>
      </p:sp>
      <p:sp>
        <p:nvSpPr>
          <p:cNvPr id="3" name="Content Placeholder 2">
            <a:extLst>
              <a:ext uri="{FF2B5EF4-FFF2-40B4-BE49-F238E27FC236}">
                <a16:creationId xmlns:a16="http://schemas.microsoft.com/office/drawing/2014/main" xmlns="" id="{EF290026-6CF0-4509-9C01-E716A673AEDA}"/>
              </a:ext>
            </a:extLst>
          </p:cNvPr>
          <p:cNvSpPr>
            <a:spLocks noGrp="1"/>
          </p:cNvSpPr>
          <p:nvPr>
            <p:ph idx="1"/>
          </p:nvPr>
        </p:nvSpPr>
        <p:spPr>
          <a:xfrm>
            <a:off x="948800" y="2269362"/>
            <a:ext cx="10673480" cy="4311639"/>
          </a:xfrm>
        </p:spPr>
        <p:txBody>
          <a:bodyPr>
            <a:normAutofit fontScale="92500" lnSpcReduction="20000"/>
          </a:bodyPr>
          <a:lstStyle/>
          <a:p>
            <a:pPr>
              <a:lnSpc>
                <a:spcPct val="100000"/>
              </a:lnSpc>
              <a:spcAft>
                <a:spcPts val="1000"/>
              </a:spcAft>
            </a:pPr>
            <a:r>
              <a:rPr lang="en-CA" dirty="0"/>
              <a:t>The stated purpose of a policy may affect its enforceability.</a:t>
            </a:r>
          </a:p>
          <a:p>
            <a:pPr lvl="1">
              <a:lnSpc>
                <a:spcPct val="100000"/>
              </a:lnSpc>
              <a:spcAft>
                <a:spcPts val="1000"/>
              </a:spcAft>
            </a:pPr>
            <a:r>
              <a:rPr lang="en-CA" dirty="0"/>
              <a:t>An employer may enact a policy with respect to COVID-19 for a variety of purposes; </a:t>
            </a:r>
            <a:r>
              <a:rPr lang="en-CA" dirty="0" smtClean="0"/>
              <a:t/>
            </a:r>
            <a:br>
              <a:rPr lang="en-CA" dirty="0" smtClean="0"/>
            </a:br>
            <a:r>
              <a:rPr lang="en-CA" i="1" dirty="0" smtClean="0"/>
              <a:t>e.g</a:t>
            </a:r>
            <a:r>
              <a:rPr lang="en-CA" i="1" dirty="0"/>
              <a:t>.</a:t>
            </a:r>
            <a:r>
              <a:rPr lang="en-CA" dirty="0"/>
              <a:t>, improve health and safety, promote vaccine safety education, improve workplace attendance, or stop the spread of COVID-19. </a:t>
            </a:r>
          </a:p>
          <a:p>
            <a:pPr>
              <a:lnSpc>
                <a:spcPct val="100000"/>
              </a:lnSpc>
              <a:spcAft>
                <a:spcPts val="1000"/>
              </a:spcAft>
            </a:pPr>
            <a:r>
              <a:rPr lang="en-CA" dirty="0"/>
              <a:t>If the </a:t>
            </a:r>
            <a:r>
              <a:rPr lang="en-CA" dirty="0" smtClean="0"/>
              <a:t>purpose </a:t>
            </a:r>
            <a:r>
              <a:rPr lang="en-CA" dirty="0"/>
              <a:t>of an employer’s mandatory vaccination policy is to reduce the spread of COVID-19, then it could be argued that the policy is unreasonable in light of Omicron; a far more transmissible variant which can spread to vaccinated individuals</a:t>
            </a:r>
            <a:r>
              <a:rPr lang="en-CA" dirty="0" smtClean="0"/>
              <a:t>.</a:t>
            </a:r>
            <a:endParaRPr lang="en-CA" dirty="0"/>
          </a:p>
          <a:p>
            <a:pPr lvl="1">
              <a:lnSpc>
                <a:spcPct val="100000"/>
              </a:lnSpc>
              <a:spcAft>
                <a:spcPts val="1000"/>
              </a:spcAft>
            </a:pPr>
            <a:r>
              <a:rPr lang="en-US" i="1" dirty="0" smtClean="0">
                <a:solidFill>
                  <a:schemeClr val="tx1">
                    <a:lumMod val="75000"/>
                    <a:lumOff val="25000"/>
                  </a:schemeClr>
                </a:solidFill>
              </a:rPr>
              <a:t>The </a:t>
            </a:r>
            <a:r>
              <a:rPr lang="en-US" i="1" dirty="0">
                <a:solidFill>
                  <a:schemeClr val="tx1">
                    <a:lumMod val="75000"/>
                    <a:lumOff val="25000"/>
                  </a:schemeClr>
                </a:solidFill>
              </a:rPr>
              <a:t>vaccine </a:t>
            </a:r>
            <a:r>
              <a:rPr lang="en-US" i="1" dirty="0" smtClean="0">
                <a:solidFill>
                  <a:schemeClr val="tx1">
                    <a:lumMod val="75000"/>
                    <a:lumOff val="25000"/>
                  </a:schemeClr>
                </a:solidFill>
              </a:rPr>
              <a:t>isn’t </a:t>
            </a:r>
            <a:r>
              <a:rPr lang="en-US" i="1" dirty="0">
                <a:solidFill>
                  <a:schemeClr val="tx1">
                    <a:lumMod val="75000"/>
                    <a:lumOff val="25000"/>
                  </a:schemeClr>
                </a:solidFill>
              </a:rPr>
              <a:t>providing significant benefit at two doses against the risk of transmission, as compared to someone </a:t>
            </a:r>
            <a:r>
              <a:rPr lang="en-US" i="1" dirty="0" smtClean="0">
                <a:solidFill>
                  <a:schemeClr val="tx1">
                    <a:lumMod val="75000"/>
                    <a:lumOff val="25000"/>
                  </a:schemeClr>
                </a:solidFill>
              </a:rPr>
              <a:t>unvaccinated … We </a:t>
            </a:r>
            <a:r>
              <a:rPr lang="en-US" i="1" dirty="0">
                <a:solidFill>
                  <a:schemeClr val="tx1">
                    <a:lumMod val="75000"/>
                    <a:lumOff val="25000"/>
                  </a:schemeClr>
                </a:solidFill>
              </a:rPr>
              <a:t>have to reassess the value of the </a:t>
            </a:r>
            <a:r>
              <a:rPr lang="en-US" i="1" dirty="0" smtClean="0">
                <a:solidFill>
                  <a:schemeClr val="tx1">
                    <a:lumMod val="75000"/>
                    <a:lumOff val="25000"/>
                  </a:schemeClr>
                </a:solidFill>
              </a:rPr>
              <a:t>[</a:t>
            </a:r>
            <a:r>
              <a:rPr lang="en-CA" i="1" dirty="0">
                <a:solidFill>
                  <a:schemeClr val="tx1">
                    <a:lumMod val="75000"/>
                    <a:lumOff val="25000"/>
                  </a:schemeClr>
                </a:solidFill>
              </a:rPr>
              <a:t>vaccine passport </a:t>
            </a:r>
            <a:r>
              <a:rPr lang="en-CA" i="1" dirty="0" smtClean="0">
                <a:solidFill>
                  <a:schemeClr val="tx1">
                    <a:lumMod val="75000"/>
                    <a:lumOff val="25000"/>
                  </a:schemeClr>
                </a:solidFill>
              </a:rPr>
              <a:t>system]</a:t>
            </a:r>
            <a:r>
              <a:rPr lang="en-US" i="1" dirty="0" smtClean="0">
                <a:solidFill>
                  <a:schemeClr val="tx1">
                    <a:lumMod val="75000"/>
                    <a:lumOff val="25000"/>
                  </a:schemeClr>
                </a:solidFill>
              </a:rPr>
              <a:t> </a:t>
            </a:r>
            <a:r>
              <a:rPr lang="en-US" i="1" dirty="0">
                <a:solidFill>
                  <a:schemeClr val="tx1">
                    <a:lumMod val="75000"/>
                    <a:lumOff val="25000"/>
                  </a:schemeClr>
                </a:solidFill>
              </a:rPr>
              <a:t>in the coming weeks and </a:t>
            </a:r>
            <a:r>
              <a:rPr lang="en-US" i="1" dirty="0" smtClean="0">
                <a:solidFill>
                  <a:schemeClr val="tx1">
                    <a:lumMod val="75000"/>
                    <a:lumOff val="25000"/>
                  </a:schemeClr>
                </a:solidFill>
              </a:rPr>
              <a:t>months.</a:t>
            </a:r>
            <a:r>
              <a:rPr lang="en-US" baseline="30000" dirty="0" smtClean="0">
                <a:solidFill>
                  <a:srgbClr val="00B0F0"/>
                </a:solidFill>
              </a:rPr>
              <a:t>8</a:t>
            </a:r>
            <a:r>
              <a:rPr lang="en-US" dirty="0"/>
              <a:t> </a:t>
            </a:r>
            <a:r>
              <a:rPr lang="en-US" dirty="0" smtClean="0"/>
              <a:t/>
            </a:r>
            <a:br>
              <a:rPr lang="en-US" dirty="0" smtClean="0"/>
            </a:br>
            <a:r>
              <a:rPr lang="en-US" sz="2200" dirty="0" smtClean="0">
                <a:solidFill>
                  <a:schemeClr val="tx1">
                    <a:lumMod val="75000"/>
                    <a:lumOff val="25000"/>
                  </a:schemeClr>
                </a:solidFill>
              </a:rPr>
              <a:t>— Dr</a:t>
            </a:r>
            <a:r>
              <a:rPr lang="en-US" sz="2200" dirty="0">
                <a:solidFill>
                  <a:schemeClr val="tx1">
                    <a:lumMod val="75000"/>
                    <a:lumOff val="25000"/>
                  </a:schemeClr>
                </a:solidFill>
              </a:rPr>
              <a:t>. Kieran </a:t>
            </a:r>
            <a:r>
              <a:rPr lang="en-US" sz="2200" dirty="0" smtClean="0">
                <a:solidFill>
                  <a:schemeClr val="tx1">
                    <a:lumMod val="75000"/>
                    <a:lumOff val="25000"/>
                  </a:schemeClr>
                </a:solidFill>
              </a:rPr>
              <a:t>Moore, </a:t>
            </a:r>
            <a:r>
              <a:rPr lang="en-US" sz="2200" dirty="0">
                <a:solidFill>
                  <a:schemeClr val="tx1">
                    <a:lumMod val="75000"/>
                    <a:lumOff val="25000"/>
                  </a:schemeClr>
                </a:solidFill>
              </a:rPr>
              <a:t>Ontario Chief Medical Officer of </a:t>
            </a:r>
            <a:r>
              <a:rPr lang="en-US" sz="2200" dirty="0" smtClean="0">
                <a:solidFill>
                  <a:schemeClr val="tx1">
                    <a:lumMod val="75000"/>
                    <a:lumOff val="25000"/>
                  </a:schemeClr>
                </a:solidFill>
              </a:rPr>
              <a:t>Health | February 3, 2022 </a:t>
            </a:r>
            <a:endParaRPr lang="en-CA" dirty="0">
              <a:solidFill>
                <a:schemeClr val="tx1">
                  <a:lumMod val="75000"/>
                  <a:lumOff val="25000"/>
                </a:schemeClr>
              </a:solidFill>
            </a:endParaRPr>
          </a:p>
        </p:txBody>
      </p:sp>
      <p:sp>
        <p:nvSpPr>
          <p:cNvPr id="4" name="TextBox 3">
            <a:extLst>
              <a:ext uri="{FF2B5EF4-FFF2-40B4-BE49-F238E27FC236}">
                <a16:creationId xmlns:a16="http://schemas.microsoft.com/office/drawing/2014/main" xmlns="" id="{B21F0608-989C-4652-90A2-46B601417E48}"/>
              </a:ext>
            </a:extLst>
          </p:cNvPr>
          <p:cNvSpPr txBox="1"/>
          <p:nvPr/>
        </p:nvSpPr>
        <p:spPr>
          <a:xfrm>
            <a:off x="612559" y="6581001"/>
            <a:ext cx="11579441" cy="276999"/>
          </a:xfrm>
          <a:prstGeom prst="rect">
            <a:avLst/>
          </a:prstGeom>
          <a:noFill/>
        </p:spPr>
        <p:txBody>
          <a:bodyPr wrap="square" rtlCol="0">
            <a:spAutoFit/>
          </a:bodyPr>
          <a:lstStyle/>
          <a:p>
            <a:pPr algn="r"/>
            <a:r>
              <a:rPr lang="en-CA" sz="1200" spc="-40" baseline="30000" dirty="0" smtClean="0">
                <a:solidFill>
                  <a:srgbClr val="00B0F0"/>
                </a:solidFill>
              </a:rPr>
              <a:t>8</a:t>
            </a:r>
            <a:r>
              <a:rPr lang="en-CA" sz="1200" spc="-40" dirty="0" smtClean="0">
                <a:solidFill>
                  <a:schemeClr val="bg1">
                    <a:lumMod val="50000"/>
                  </a:schemeClr>
                </a:solidFill>
              </a:rPr>
              <a:t> </a:t>
            </a:r>
            <a:r>
              <a:rPr lang="en-CA" sz="1200" spc="-40" dirty="0">
                <a:solidFill>
                  <a:schemeClr val="bg1">
                    <a:lumMod val="65000"/>
                  </a:schemeClr>
                </a:solidFill>
              </a:rPr>
              <a:t>https://toronto.ctvnews.ca/ontario-needs-to-reassess-the-value-of-covid-19-vaccine-passport-system-top-doctor-says-1.5765973</a:t>
            </a:r>
          </a:p>
        </p:txBody>
      </p:sp>
    </p:spTree>
    <p:extLst>
      <p:ext uri="{BB962C8B-B14F-4D97-AF65-F5344CB8AC3E}">
        <p14:creationId xmlns:p14="http://schemas.microsoft.com/office/powerpoint/2010/main" val="3402847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1138B5-7C8B-4553-BFC7-94AC71FCD870}"/>
              </a:ext>
            </a:extLst>
          </p:cNvPr>
          <p:cNvSpPr>
            <a:spLocks noGrp="1"/>
          </p:cNvSpPr>
          <p:nvPr>
            <p:ph type="title"/>
          </p:nvPr>
        </p:nvSpPr>
        <p:spPr>
          <a:xfrm>
            <a:off x="838200" y="1495833"/>
            <a:ext cx="10515600" cy="708247"/>
          </a:xfrm>
        </p:spPr>
        <p:txBody>
          <a:bodyPr/>
          <a:lstStyle/>
          <a:p>
            <a:pPr algn="l"/>
            <a:r>
              <a:rPr lang="en-CA" dirty="0"/>
              <a:t>Vaccination Policies</a:t>
            </a:r>
          </a:p>
        </p:txBody>
      </p:sp>
      <p:sp>
        <p:nvSpPr>
          <p:cNvPr id="3" name="Content Placeholder 2">
            <a:extLst>
              <a:ext uri="{FF2B5EF4-FFF2-40B4-BE49-F238E27FC236}">
                <a16:creationId xmlns:a16="http://schemas.microsoft.com/office/drawing/2014/main" xmlns="" id="{EF290026-6CF0-4509-9C01-E716A673AEDA}"/>
              </a:ext>
            </a:extLst>
          </p:cNvPr>
          <p:cNvSpPr>
            <a:spLocks noGrp="1"/>
          </p:cNvSpPr>
          <p:nvPr>
            <p:ph idx="1"/>
          </p:nvPr>
        </p:nvSpPr>
        <p:spPr>
          <a:xfrm>
            <a:off x="948801" y="2269362"/>
            <a:ext cx="10294398" cy="4532050"/>
          </a:xfrm>
        </p:spPr>
        <p:txBody>
          <a:bodyPr>
            <a:normAutofit/>
          </a:bodyPr>
          <a:lstStyle/>
          <a:p>
            <a:pPr>
              <a:lnSpc>
                <a:spcPct val="100000"/>
              </a:lnSpc>
              <a:spcAft>
                <a:spcPts val="1000"/>
              </a:spcAft>
            </a:pPr>
            <a:r>
              <a:rPr lang="en-CA" dirty="0" smtClean="0"/>
              <a:t>It </a:t>
            </a:r>
            <a:r>
              <a:rPr lang="en-CA" dirty="0"/>
              <a:t>is expected that vaccines will remain effective in preventing severe illness, hospitalizations, and death from COVID-19.</a:t>
            </a:r>
          </a:p>
          <a:p>
            <a:pPr>
              <a:lnSpc>
                <a:spcPct val="100000"/>
              </a:lnSpc>
              <a:spcAft>
                <a:spcPts val="1000"/>
              </a:spcAft>
            </a:pPr>
            <a:r>
              <a:rPr lang="en-CA" dirty="0"/>
              <a:t>A policy which is focused </a:t>
            </a:r>
            <a:r>
              <a:rPr lang="en-CA" dirty="0" smtClean="0"/>
              <a:t>on reducing </a:t>
            </a:r>
            <a:r>
              <a:rPr lang="en-CA" dirty="0"/>
              <a:t>harms may be more reasonable than a policy focused on preventing the </a:t>
            </a:r>
            <a:r>
              <a:rPr lang="en-CA" dirty="0" smtClean="0"/>
              <a:t>spread.</a:t>
            </a:r>
          </a:p>
          <a:p>
            <a:pPr>
              <a:lnSpc>
                <a:spcPct val="100000"/>
              </a:lnSpc>
              <a:spcAft>
                <a:spcPts val="1000"/>
              </a:spcAft>
            </a:pPr>
            <a:r>
              <a:rPr lang="en-GB" dirty="0" smtClean="0"/>
              <a:t>But </a:t>
            </a:r>
            <a:r>
              <a:rPr lang="en-GB" dirty="0"/>
              <a:t>employers should be cautious and guard against the unknown </a:t>
            </a:r>
            <a:r>
              <a:rPr lang="en-GB" i="1" dirty="0"/>
              <a:t>anyway</a:t>
            </a:r>
            <a:r>
              <a:rPr lang="en-GB" dirty="0"/>
              <a:t>, </a:t>
            </a:r>
            <a:r>
              <a:rPr lang="en-GB" u="sng" dirty="0"/>
              <a:t>even in light of </a:t>
            </a:r>
            <a:r>
              <a:rPr lang="en-GB" u="sng" dirty="0" smtClean="0"/>
              <a:t>Omicron</a:t>
            </a:r>
            <a:r>
              <a:rPr lang="en-GB" dirty="0" smtClean="0"/>
              <a:t>…</a:t>
            </a:r>
            <a:endParaRPr lang="en-CA" dirty="0"/>
          </a:p>
        </p:txBody>
      </p:sp>
    </p:spTree>
    <p:extLst>
      <p:ext uri="{BB962C8B-B14F-4D97-AF65-F5344CB8AC3E}">
        <p14:creationId xmlns:p14="http://schemas.microsoft.com/office/powerpoint/2010/main" val="1769653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1138B5-7C8B-4553-BFC7-94AC71FCD870}"/>
              </a:ext>
            </a:extLst>
          </p:cNvPr>
          <p:cNvSpPr>
            <a:spLocks noGrp="1"/>
          </p:cNvSpPr>
          <p:nvPr>
            <p:ph type="title"/>
          </p:nvPr>
        </p:nvSpPr>
        <p:spPr>
          <a:xfrm>
            <a:off x="838200" y="1495833"/>
            <a:ext cx="10515600" cy="708247"/>
          </a:xfrm>
        </p:spPr>
        <p:txBody>
          <a:bodyPr/>
          <a:lstStyle/>
          <a:p>
            <a:pPr algn="l"/>
            <a:r>
              <a:rPr lang="en-CA" dirty="0"/>
              <a:t>Vaccination Policies</a:t>
            </a:r>
          </a:p>
        </p:txBody>
      </p:sp>
      <p:sp>
        <p:nvSpPr>
          <p:cNvPr id="3" name="Content Placeholder 2">
            <a:extLst>
              <a:ext uri="{FF2B5EF4-FFF2-40B4-BE49-F238E27FC236}">
                <a16:creationId xmlns:a16="http://schemas.microsoft.com/office/drawing/2014/main" xmlns="" id="{EF290026-6CF0-4509-9C01-E716A673AEDA}"/>
              </a:ext>
            </a:extLst>
          </p:cNvPr>
          <p:cNvSpPr>
            <a:spLocks noGrp="1"/>
          </p:cNvSpPr>
          <p:nvPr>
            <p:ph idx="1"/>
          </p:nvPr>
        </p:nvSpPr>
        <p:spPr>
          <a:xfrm>
            <a:off x="1188083" y="2529555"/>
            <a:ext cx="10294398" cy="3717421"/>
          </a:xfrm>
        </p:spPr>
        <p:txBody>
          <a:bodyPr>
            <a:normAutofit/>
          </a:bodyPr>
          <a:lstStyle/>
          <a:p>
            <a:pPr marL="0" indent="0">
              <a:lnSpc>
                <a:spcPct val="100000"/>
              </a:lnSpc>
              <a:spcAft>
                <a:spcPts val="1000"/>
              </a:spcAft>
              <a:buNone/>
            </a:pPr>
            <a:r>
              <a:rPr lang="en-US" sz="2400" i="1" dirty="0">
                <a:solidFill>
                  <a:schemeClr val="tx1">
                    <a:lumMod val="75000"/>
                    <a:lumOff val="25000"/>
                  </a:schemeClr>
                </a:solidFill>
              </a:rPr>
              <a:t>The Union’s argument that there is no evidence vaccinations will be more effective in preventing the spread of Omicron, even in conjunction with testing, masking, and distancing, than those measures alone without vaccination, is inconsistent on these facts with the precautionary principle which justifies that action be taken to protect employees where health and safety are threatened “even if it cannot be established with scientific certainty that there is a cause and effect relationship between the activity and the harm. The entire point is to take precautions against the as yet </a:t>
            </a:r>
            <a:r>
              <a:rPr lang="en-US" sz="2400" i="1" dirty="0" smtClean="0">
                <a:solidFill>
                  <a:schemeClr val="tx1">
                    <a:lumMod val="75000"/>
                    <a:lumOff val="25000"/>
                  </a:schemeClr>
                </a:solidFill>
              </a:rPr>
              <a:t>unknown.”</a:t>
            </a:r>
            <a:endParaRPr lang="en-GB" sz="2400" baseline="30000" dirty="0">
              <a:solidFill>
                <a:srgbClr val="00B0F0"/>
              </a:solidFill>
            </a:endParaRPr>
          </a:p>
          <a:p>
            <a:pPr marL="0" indent="0" algn="r">
              <a:lnSpc>
                <a:spcPct val="100000"/>
              </a:lnSpc>
              <a:spcAft>
                <a:spcPts val="1000"/>
              </a:spcAft>
              <a:buNone/>
            </a:pPr>
            <a:r>
              <a:rPr lang="en-CA" sz="2000" i="1" dirty="0">
                <a:solidFill>
                  <a:srgbClr val="0070C0"/>
                </a:solidFill>
              </a:rPr>
              <a:t>Power Workers Union v Elexicon Energy </a:t>
            </a:r>
            <a:r>
              <a:rPr lang="en-CA" sz="2000" i="1" dirty="0" smtClean="0">
                <a:solidFill>
                  <a:srgbClr val="0070C0"/>
                </a:solidFill>
              </a:rPr>
              <a:t>Inc</a:t>
            </a:r>
            <a:r>
              <a:rPr lang="en-CA" sz="2000" i="1" dirty="0">
                <a:solidFill>
                  <a:srgbClr val="0070C0"/>
                </a:solidFill>
              </a:rPr>
              <a:t/>
            </a:r>
            <a:br>
              <a:rPr lang="en-CA" sz="2000" i="1" dirty="0">
                <a:solidFill>
                  <a:srgbClr val="0070C0"/>
                </a:solidFill>
              </a:rPr>
            </a:br>
            <a:r>
              <a:rPr lang="en-CA" sz="2000" i="1" dirty="0">
                <a:solidFill>
                  <a:srgbClr val="0070C0"/>
                </a:solidFill>
              </a:rPr>
              <a:t>citing Ontario Nurses Association </a:t>
            </a:r>
            <a:r>
              <a:rPr lang="en-CA" sz="2000" i="1" dirty="0" smtClean="0">
                <a:solidFill>
                  <a:srgbClr val="0070C0"/>
                </a:solidFill>
              </a:rPr>
              <a:t>v </a:t>
            </a:r>
            <a:r>
              <a:rPr lang="en-CA" sz="2000" i="1" dirty="0">
                <a:solidFill>
                  <a:srgbClr val="0070C0"/>
                </a:solidFill>
              </a:rPr>
              <a:t>Eatonville/Henley Place</a:t>
            </a:r>
            <a:endParaRPr lang="en-CA" sz="2000" dirty="0">
              <a:solidFill>
                <a:schemeClr val="tx1">
                  <a:lumMod val="75000"/>
                  <a:lumOff val="25000"/>
                </a:schemeClr>
              </a:solidFill>
            </a:endParaRPr>
          </a:p>
        </p:txBody>
      </p:sp>
    </p:spTree>
    <p:extLst>
      <p:ext uri="{BB962C8B-B14F-4D97-AF65-F5344CB8AC3E}">
        <p14:creationId xmlns:p14="http://schemas.microsoft.com/office/powerpoint/2010/main" val="3550178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1138B5-7C8B-4553-BFC7-94AC71FCD870}"/>
              </a:ext>
            </a:extLst>
          </p:cNvPr>
          <p:cNvSpPr>
            <a:spLocks noGrp="1"/>
          </p:cNvSpPr>
          <p:nvPr>
            <p:ph type="title"/>
          </p:nvPr>
        </p:nvSpPr>
        <p:spPr>
          <a:xfrm>
            <a:off x="838200" y="1495833"/>
            <a:ext cx="10515600" cy="708247"/>
          </a:xfrm>
        </p:spPr>
        <p:txBody>
          <a:bodyPr/>
          <a:lstStyle/>
          <a:p>
            <a:pPr algn="l"/>
            <a:r>
              <a:rPr lang="en-GB" dirty="0"/>
              <a:t>Employee Terminations</a:t>
            </a:r>
            <a:endParaRPr lang="en-CA" dirty="0"/>
          </a:p>
        </p:txBody>
      </p:sp>
      <p:sp>
        <p:nvSpPr>
          <p:cNvPr id="3" name="Content Placeholder 2">
            <a:extLst>
              <a:ext uri="{FF2B5EF4-FFF2-40B4-BE49-F238E27FC236}">
                <a16:creationId xmlns:a16="http://schemas.microsoft.com/office/drawing/2014/main" xmlns="" id="{EF290026-6CF0-4509-9C01-E716A673AEDA}"/>
              </a:ext>
            </a:extLst>
          </p:cNvPr>
          <p:cNvSpPr>
            <a:spLocks noGrp="1"/>
          </p:cNvSpPr>
          <p:nvPr>
            <p:ph idx="1"/>
          </p:nvPr>
        </p:nvSpPr>
        <p:spPr>
          <a:xfrm>
            <a:off x="948801" y="2260816"/>
            <a:ext cx="9964178" cy="4532050"/>
          </a:xfrm>
        </p:spPr>
        <p:txBody>
          <a:bodyPr>
            <a:normAutofit lnSpcReduction="10000"/>
          </a:bodyPr>
          <a:lstStyle/>
          <a:p>
            <a:pPr>
              <a:lnSpc>
                <a:spcPct val="100000"/>
              </a:lnSpc>
              <a:spcAft>
                <a:spcPts val="1000"/>
              </a:spcAft>
            </a:pPr>
            <a:r>
              <a:rPr lang="en-CA" dirty="0" smtClean="0"/>
              <a:t>Termination reasonable </a:t>
            </a:r>
            <a:r>
              <a:rPr lang="en-CA" dirty="0"/>
              <a:t>for violating COVID-19 policy:</a:t>
            </a:r>
          </a:p>
          <a:p>
            <a:pPr lvl="1">
              <a:lnSpc>
                <a:spcPct val="100000"/>
              </a:lnSpc>
              <a:spcAft>
                <a:spcPts val="1000"/>
              </a:spcAft>
            </a:pPr>
            <a:r>
              <a:rPr lang="en-CA" dirty="0"/>
              <a:t>An employer terminated an employee for failing to self-isolate pending the result of a COVID-19 test, in violation of the employer’s policy. This termination was reasonable; the employee put countless others at risk of illness or death.</a:t>
            </a:r>
            <a:br>
              <a:rPr lang="en-CA" dirty="0"/>
            </a:br>
            <a:r>
              <a:rPr lang="en-CA" i="1" dirty="0">
                <a:solidFill>
                  <a:srgbClr val="0070C0"/>
                </a:solidFill>
              </a:rPr>
              <a:t>Garda Security Screening Inc v IAM, District </a:t>
            </a:r>
            <a:r>
              <a:rPr lang="en-CA" i="1" dirty="0" smtClean="0">
                <a:solidFill>
                  <a:srgbClr val="0070C0"/>
                </a:solidFill>
              </a:rPr>
              <a:t>140 (2020 – Arbitration Decision)</a:t>
            </a:r>
            <a:endParaRPr lang="en-CA" dirty="0">
              <a:solidFill>
                <a:srgbClr val="0070C0"/>
              </a:solidFill>
            </a:endParaRPr>
          </a:p>
          <a:p>
            <a:pPr lvl="1">
              <a:lnSpc>
                <a:spcPct val="100000"/>
              </a:lnSpc>
              <a:spcAft>
                <a:spcPts val="1000"/>
              </a:spcAft>
            </a:pPr>
            <a:r>
              <a:rPr lang="en-CA" dirty="0"/>
              <a:t>An employer terminated an employee for providing false answers in response to a COVID-19 screening questionnaire; </a:t>
            </a:r>
            <a:r>
              <a:rPr lang="en-CA" i="1" dirty="0"/>
              <a:t>i.e.</a:t>
            </a:r>
            <a:r>
              <a:rPr lang="en-CA" dirty="0"/>
              <a:t>, he failed to disclose recent symptoms. This termination was reasonable; the employee “</a:t>
            </a:r>
            <a:r>
              <a:rPr lang="en-GB" dirty="0"/>
              <a:t>could not be trusted to avoid engaging in unsafe conduct in the future.”</a:t>
            </a:r>
            <a:br>
              <a:rPr lang="en-GB" dirty="0"/>
            </a:br>
            <a:r>
              <a:rPr lang="en-CA" i="1" dirty="0">
                <a:solidFill>
                  <a:srgbClr val="0070C0"/>
                </a:solidFill>
              </a:rPr>
              <a:t>LiUNA OPDC v Aecon </a:t>
            </a:r>
            <a:r>
              <a:rPr lang="en-CA" i="1" dirty="0" smtClean="0">
                <a:solidFill>
                  <a:srgbClr val="0070C0"/>
                </a:solidFill>
              </a:rPr>
              <a:t>Industrial (2020 CanLII 91950)</a:t>
            </a:r>
            <a:endParaRPr lang="en-CA" i="1" dirty="0">
              <a:solidFill>
                <a:srgbClr val="0070C0"/>
              </a:solidFill>
            </a:endParaRPr>
          </a:p>
        </p:txBody>
      </p:sp>
    </p:spTree>
    <p:extLst>
      <p:ext uri="{BB962C8B-B14F-4D97-AF65-F5344CB8AC3E}">
        <p14:creationId xmlns:p14="http://schemas.microsoft.com/office/powerpoint/2010/main" val="309308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1138B5-7C8B-4553-BFC7-94AC71FCD870}"/>
              </a:ext>
            </a:extLst>
          </p:cNvPr>
          <p:cNvSpPr>
            <a:spLocks noGrp="1"/>
          </p:cNvSpPr>
          <p:nvPr>
            <p:ph type="title"/>
          </p:nvPr>
        </p:nvSpPr>
        <p:spPr>
          <a:xfrm>
            <a:off x="838200" y="1495833"/>
            <a:ext cx="10515600" cy="708247"/>
          </a:xfrm>
        </p:spPr>
        <p:txBody>
          <a:bodyPr/>
          <a:lstStyle/>
          <a:p>
            <a:pPr algn="l"/>
            <a:r>
              <a:rPr lang="en-GB" dirty="0"/>
              <a:t>Employee Terminations (or Suspensions)</a:t>
            </a:r>
            <a:endParaRPr lang="en-CA" dirty="0"/>
          </a:p>
        </p:txBody>
      </p:sp>
      <p:sp>
        <p:nvSpPr>
          <p:cNvPr id="3" name="Content Placeholder 2">
            <a:extLst>
              <a:ext uri="{FF2B5EF4-FFF2-40B4-BE49-F238E27FC236}">
                <a16:creationId xmlns:a16="http://schemas.microsoft.com/office/drawing/2014/main" xmlns="" id="{EF290026-6CF0-4509-9C01-E716A673AEDA}"/>
              </a:ext>
            </a:extLst>
          </p:cNvPr>
          <p:cNvSpPr>
            <a:spLocks noGrp="1"/>
          </p:cNvSpPr>
          <p:nvPr>
            <p:ph idx="1"/>
          </p:nvPr>
        </p:nvSpPr>
        <p:spPr>
          <a:xfrm>
            <a:off x="948800" y="2183902"/>
            <a:ext cx="10340193" cy="4532050"/>
          </a:xfrm>
        </p:spPr>
        <p:txBody>
          <a:bodyPr>
            <a:normAutofit/>
          </a:bodyPr>
          <a:lstStyle/>
          <a:p>
            <a:pPr>
              <a:lnSpc>
                <a:spcPct val="100000"/>
              </a:lnSpc>
              <a:spcAft>
                <a:spcPts val="1000"/>
              </a:spcAft>
            </a:pPr>
            <a:r>
              <a:rPr lang="en-CA" sz="2600" dirty="0"/>
              <a:t>Lengthy suspensions may be reasonable for irresponsible behaviour in the context of the COVID-19 pandemic:</a:t>
            </a:r>
          </a:p>
          <a:p>
            <a:pPr lvl="1">
              <a:lnSpc>
                <a:spcPct val="100000"/>
              </a:lnSpc>
              <a:spcAft>
                <a:spcPts val="1000"/>
              </a:spcAft>
            </a:pPr>
            <a:r>
              <a:rPr lang="en-CA" sz="2200" dirty="0"/>
              <a:t>An employer suspended an employee for threatening to give his supervisor COVID-19 by removing his face mask and pretending to spit in his direction. Although the circumstances were serious, the employee had no previous disciplinary history in his four decades of service. A three-month suspension was reduced to two months.</a:t>
            </a:r>
            <a:br>
              <a:rPr lang="en-CA" sz="2200" dirty="0"/>
            </a:br>
            <a:r>
              <a:rPr lang="en-CA" sz="2200" i="1" dirty="0">
                <a:solidFill>
                  <a:srgbClr val="0070C0"/>
                </a:solidFill>
              </a:rPr>
              <a:t>Ryam Inc Forest Products Group Chapleau Sawmill v USW Local </a:t>
            </a:r>
            <a:r>
              <a:rPr lang="en-CA" sz="2200" i="1" dirty="0" smtClean="0">
                <a:solidFill>
                  <a:srgbClr val="0070C0"/>
                </a:solidFill>
              </a:rPr>
              <a:t>1-2010 (2021 CanLII 61491 – Arbitration Decision)</a:t>
            </a:r>
            <a:endParaRPr lang="en-CA" sz="2200" dirty="0">
              <a:solidFill>
                <a:srgbClr val="0070C0"/>
              </a:solidFill>
            </a:endParaRPr>
          </a:p>
        </p:txBody>
      </p:sp>
    </p:spTree>
    <p:extLst>
      <p:ext uri="{BB962C8B-B14F-4D97-AF65-F5344CB8AC3E}">
        <p14:creationId xmlns:p14="http://schemas.microsoft.com/office/powerpoint/2010/main" val="1543890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1138B5-7C8B-4553-BFC7-94AC71FCD870}"/>
              </a:ext>
            </a:extLst>
          </p:cNvPr>
          <p:cNvSpPr>
            <a:spLocks noGrp="1"/>
          </p:cNvSpPr>
          <p:nvPr>
            <p:ph type="title"/>
          </p:nvPr>
        </p:nvSpPr>
        <p:spPr>
          <a:xfrm>
            <a:off x="838200" y="1495833"/>
            <a:ext cx="10515600" cy="708247"/>
          </a:xfrm>
        </p:spPr>
        <p:txBody>
          <a:bodyPr/>
          <a:lstStyle/>
          <a:p>
            <a:pPr algn="l"/>
            <a:r>
              <a:rPr lang="en-GB" dirty="0"/>
              <a:t>Eligibility for Employment Insurance</a:t>
            </a:r>
            <a:endParaRPr lang="en-CA" dirty="0"/>
          </a:p>
        </p:txBody>
      </p:sp>
      <p:sp>
        <p:nvSpPr>
          <p:cNvPr id="3" name="Content Placeholder 2">
            <a:extLst>
              <a:ext uri="{FF2B5EF4-FFF2-40B4-BE49-F238E27FC236}">
                <a16:creationId xmlns:a16="http://schemas.microsoft.com/office/drawing/2014/main" xmlns="" id="{EF290026-6CF0-4509-9C01-E716A673AEDA}"/>
              </a:ext>
            </a:extLst>
          </p:cNvPr>
          <p:cNvSpPr>
            <a:spLocks noGrp="1"/>
          </p:cNvSpPr>
          <p:nvPr>
            <p:ph idx="1"/>
          </p:nvPr>
        </p:nvSpPr>
        <p:spPr>
          <a:xfrm>
            <a:off x="948800" y="2209540"/>
            <a:ext cx="10870033" cy="4397099"/>
          </a:xfrm>
        </p:spPr>
        <p:txBody>
          <a:bodyPr>
            <a:normAutofit fontScale="77500" lnSpcReduction="20000"/>
          </a:bodyPr>
          <a:lstStyle/>
          <a:p>
            <a:pPr>
              <a:lnSpc>
                <a:spcPct val="100000"/>
              </a:lnSpc>
              <a:spcAft>
                <a:spcPts val="1000"/>
              </a:spcAft>
            </a:pPr>
            <a:r>
              <a:rPr lang="en-GB" dirty="0"/>
              <a:t>How the </a:t>
            </a:r>
            <a:r>
              <a:rPr lang="en-CA" dirty="0"/>
              <a:t>ROE is completed will affect the employee’s eligibility for employment insurance (EI).</a:t>
            </a:r>
            <a:endParaRPr lang="en-GB" dirty="0"/>
          </a:p>
          <a:p>
            <a:pPr>
              <a:lnSpc>
                <a:spcPct val="100000"/>
              </a:lnSpc>
              <a:spcAft>
                <a:spcPts val="1000"/>
              </a:spcAft>
            </a:pPr>
            <a:r>
              <a:rPr lang="en-GB" dirty="0"/>
              <a:t>How to complete a Record of Employment (ROE) where an employee does not comply with a mandatory vaccination </a:t>
            </a:r>
            <a:r>
              <a:rPr lang="en-GB" dirty="0" smtClean="0"/>
              <a:t>policy:</a:t>
            </a:r>
            <a:r>
              <a:rPr lang="en-GB" baseline="30000" dirty="0">
                <a:solidFill>
                  <a:srgbClr val="00B0F0"/>
                </a:solidFill>
              </a:rPr>
              <a:t>9</a:t>
            </a:r>
          </a:p>
          <a:p>
            <a:pPr lvl="1">
              <a:lnSpc>
                <a:spcPct val="100000"/>
              </a:lnSpc>
              <a:spcAft>
                <a:spcPts val="1000"/>
              </a:spcAft>
            </a:pPr>
            <a:r>
              <a:rPr lang="en-GB" dirty="0"/>
              <a:t>Where an employee chooses not to return, use: </a:t>
            </a:r>
            <a:r>
              <a:rPr lang="en-GB" b="1" dirty="0"/>
              <a:t>code E (quit)</a:t>
            </a:r>
            <a:r>
              <a:rPr lang="en-GB" dirty="0"/>
              <a:t> or </a:t>
            </a:r>
            <a:r>
              <a:rPr lang="en-GB" b="1" dirty="0"/>
              <a:t>code N (leave of absence)</a:t>
            </a:r>
            <a:r>
              <a:rPr lang="en-GB" dirty="0"/>
              <a:t>.</a:t>
            </a:r>
          </a:p>
          <a:p>
            <a:pPr lvl="1">
              <a:lnSpc>
                <a:spcPct val="100000"/>
              </a:lnSpc>
              <a:spcAft>
                <a:spcPts val="1000"/>
              </a:spcAft>
            </a:pPr>
            <a:r>
              <a:rPr lang="en-GB" dirty="0"/>
              <a:t>Where the employer suspends or terminates the employee, use: </a:t>
            </a:r>
            <a:r>
              <a:rPr lang="en-GB" b="1" dirty="0"/>
              <a:t>code M (dismissal or suspension)</a:t>
            </a:r>
            <a:r>
              <a:rPr lang="en-GB" dirty="0"/>
              <a:t>.</a:t>
            </a:r>
          </a:p>
          <a:p>
            <a:pPr>
              <a:lnSpc>
                <a:spcPct val="100000"/>
              </a:lnSpc>
              <a:spcAft>
                <a:spcPts val="1000"/>
              </a:spcAft>
            </a:pPr>
            <a:r>
              <a:rPr lang="en-GB" dirty="0"/>
              <a:t>Where these codes are used, the employer may be contacted to determine:</a:t>
            </a:r>
          </a:p>
          <a:p>
            <a:pPr lvl="1">
              <a:lnSpc>
                <a:spcPct val="100000"/>
              </a:lnSpc>
              <a:spcAft>
                <a:spcPts val="1000"/>
              </a:spcAft>
            </a:pPr>
            <a:r>
              <a:rPr lang="en-GB" dirty="0"/>
              <a:t>if the mandatory vaccination policy was clearly communicated to all employees,</a:t>
            </a:r>
          </a:p>
          <a:p>
            <a:pPr lvl="1">
              <a:lnSpc>
                <a:spcPct val="100000"/>
              </a:lnSpc>
              <a:spcAft>
                <a:spcPts val="1000"/>
              </a:spcAft>
            </a:pPr>
            <a:r>
              <a:rPr lang="en-GB" dirty="0"/>
              <a:t>if the employees were informed that termination was a possible penalty for noncompliance,</a:t>
            </a:r>
          </a:p>
          <a:p>
            <a:pPr lvl="1">
              <a:lnSpc>
                <a:spcPct val="100000"/>
              </a:lnSpc>
              <a:spcAft>
                <a:spcPts val="1000"/>
              </a:spcAft>
            </a:pPr>
            <a:r>
              <a:rPr lang="en-GB" dirty="0"/>
              <a:t>if the application of the policy to the employee was </a:t>
            </a:r>
            <a:r>
              <a:rPr lang="en-GB" b="1" dirty="0"/>
              <a:t>reasonable</a:t>
            </a:r>
            <a:r>
              <a:rPr lang="en-GB" dirty="0"/>
              <a:t>, and</a:t>
            </a:r>
          </a:p>
          <a:p>
            <a:pPr lvl="1">
              <a:lnSpc>
                <a:spcPct val="100000"/>
              </a:lnSpc>
              <a:spcAft>
                <a:spcPts val="1000"/>
              </a:spcAft>
            </a:pPr>
            <a:r>
              <a:rPr lang="en-GB" dirty="0"/>
              <a:t>if there were any applicable exemptions.</a:t>
            </a:r>
            <a:endParaRPr lang="en-CA" dirty="0"/>
          </a:p>
        </p:txBody>
      </p:sp>
      <p:sp>
        <p:nvSpPr>
          <p:cNvPr id="4" name="TextBox 3">
            <a:extLst>
              <a:ext uri="{FF2B5EF4-FFF2-40B4-BE49-F238E27FC236}">
                <a16:creationId xmlns:a16="http://schemas.microsoft.com/office/drawing/2014/main" xmlns="" id="{F265985A-618D-465B-8DEC-39A207B5A593}"/>
              </a:ext>
            </a:extLst>
          </p:cNvPr>
          <p:cNvSpPr txBox="1"/>
          <p:nvPr/>
        </p:nvSpPr>
        <p:spPr>
          <a:xfrm>
            <a:off x="612559" y="6581001"/>
            <a:ext cx="11579441" cy="276999"/>
          </a:xfrm>
          <a:prstGeom prst="rect">
            <a:avLst/>
          </a:prstGeom>
          <a:noFill/>
        </p:spPr>
        <p:txBody>
          <a:bodyPr wrap="square" rtlCol="0">
            <a:spAutoFit/>
          </a:bodyPr>
          <a:lstStyle/>
          <a:p>
            <a:pPr algn="r"/>
            <a:r>
              <a:rPr lang="en-CA" sz="1200" spc="-40" baseline="30000" dirty="0" smtClean="0">
                <a:solidFill>
                  <a:srgbClr val="00B0F0"/>
                </a:solidFill>
              </a:rPr>
              <a:t>9</a:t>
            </a:r>
            <a:r>
              <a:rPr lang="en-CA" sz="1200" spc="-40" dirty="0" smtClean="0">
                <a:solidFill>
                  <a:schemeClr val="bg1">
                    <a:lumMod val="50000"/>
                  </a:schemeClr>
                </a:solidFill>
              </a:rPr>
              <a:t> </a:t>
            </a:r>
            <a:r>
              <a:rPr lang="en-CA" sz="1200" spc="-40" dirty="0">
                <a:solidFill>
                  <a:schemeClr val="bg1">
                    <a:lumMod val="65000"/>
                  </a:schemeClr>
                </a:solidFill>
              </a:rPr>
              <a:t>https://www.canada.ca/en/employment-social-development/programs/ei/ei-list/ei-roe/notice-covid-19.html</a:t>
            </a:r>
          </a:p>
        </p:txBody>
      </p:sp>
    </p:spTree>
    <p:extLst>
      <p:ext uri="{BB962C8B-B14F-4D97-AF65-F5344CB8AC3E}">
        <p14:creationId xmlns:p14="http://schemas.microsoft.com/office/powerpoint/2010/main" val="1269569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F290026-6CF0-4509-9C01-E716A673AEDA}"/>
              </a:ext>
            </a:extLst>
          </p:cNvPr>
          <p:cNvSpPr>
            <a:spLocks noGrp="1"/>
          </p:cNvSpPr>
          <p:nvPr>
            <p:ph idx="1"/>
          </p:nvPr>
        </p:nvSpPr>
        <p:spPr>
          <a:xfrm>
            <a:off x="948801" y="2325950"/>
            <a:ext cx="10294398" cy="3701988"/>
          </a:xfrm>
        </p:spPr>
        <p:txBody>
          <a:bodyPr>
            <a:normAutofit/>
          </a:bodyPr>
          <a:lstStyle/>
          <a:p>
            <a:pPr marL="0" indent="0">
              <a:lnSpc>
                <a:spcPct val="100000"/>
              </a:lnSpc>
              <a:spcAft>
                <a:spcPts val="1000"/>
              </a:spcAft>
              <a:buNone/>
            </a:pPr>
            <a:r>
              <a:rPr lang="en-GB" b="1" dirty="0"/>
              <a:t>Further Reading</a:t>
            </a:r>
            <a:br>
              <a:rPr lang="en-GB" b="1" dirty="0"/>
            </a:br>
            <a:r>
              <a:rPr lang="en-GB" dirty="0"/>
              <a:t> </a:t>
            </a:r>
          </a:p>
          <a:p>
            <a:pPr>
              <a:lnSpc>
                <a:spcPct val="100000"/>
              </a:lnSpc>
              <a:spcAft>
                <a:spcPts val="1000"/>
              </a:spcAft>
            </a:pPr>
            <a:r>
              <a:rPr lang="en-CA" u="sng" dirty="0">
                <a:solidFill>
                  <a:srgbClr val="0070C0"/>
                </a:solidFill>
              </a:rPr>
              <a:t>Caselaw Update: Reasonableness and Enforceability of Mandatory COVID-19 Vaccination Policies in the Workplace</a:t>
            </a:r>
            <a:endParaRPr lang="en-GB" u="sng" dirty="0">
              <a:solidFill>
                <a:srgbClr val="0070C0"/>
              </a:solidFill>
            </a:endParaRPr>
          </a:p>
        </p:txBody>
      </p:sp>
    </p:spTree>
    <p:extLst>
      <p:ext uri="{BB962C8B-B14F-4D97-AF65-F5344CB8AC3E}">
        <p14:creationId xmlns:p14="http://schemas.microsoft.com/office/powerpoint/2010/main" val="3515362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E56"/>
        </a:solidFill>
        <a:effectLst/>
      </p:bgPr>
    </p:bg>
    <p:spTree>
      <p:nvGrpSpPr>
        <p:cNvPr id="1" name=""/>
        <p:cNvGrpSpPr/>
        <p:nvPr/>
      </p:nvGrpSpPr>
      <p:grpSpPr>
        <a:xfrm>
          <a:off x="0" y="0"/>
          <a:ext cx="0" cy="0"/>
          <a:chOff x="0" y="0"/>
          <a:chExt cx="0" cy="0"/>
        </a:xfrm>
      </p:grpSpPr>
      <p:sp>
        <p:nvSpPr>
          <p:cNvPr id="5" name="Rectangle 4"/>
          <p:cNvSpPr/>
          <p:nvPr/>
        </p:nvSpPr>
        <p:spPr>
          <a:xfrm>
            <a:off x="-1" y="2353235"/>
            <a:ext cx="12192001" cy="4322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169" y="527466"/>
            <a:ext cx="7847304" cy="1268647"/>
          </a:xfrm>
          <a:prstGeom prst="rect">
            <a:avLst/>
          </a:prstGeom>
        </p:spPr>
      </p:pic>
      <p:graphicFrame>
        <p:nvGraphicFramePr>
          <p:cNvPr id="3" name="Table 2">
            <a:extLst>
              <a:ext uri="{FF2B5EF4-FFF2-40B4-BE49-F238E27FC236}">
                <a16:creationId xmlns:a16="http://schemas.microsoft.com/office/drawing/2014/main" xmlns="" id="{7F64906A-31C3-411C-BD06-67639917FBD9}"/>
              </a:ext>
            </a:extLst>
          </p:cNvPr>
          <p:cNvGraphicFramePr>
            <a:graphicFrameLocks noGrp="1"/>
          </p:cNvGraphicFramePr>
          <p:nvPr>
            <p:extLst>
              <p:ext uri="{D42A27DB-BD31-4B8C-83A1-F6EECF244321}">
                <p14:modId xmlns:p14="http://schemas.microsoft.com/office/powerpoint/2010/main" val="1871313803"/>
              </p:ext>
            </p:extLst>
          </p:nvPr>
        </p:nvGraphicFramePr>
        <p:xfrm>
          <a:off x="747079" y="2648258"/>
          <a:ext cx="10696238" cy="3891240"/>
        </p:xfrm>
        <a:graphic>
          <a:graphicData uri="http://schemas.openxmlformats.org/drawingml/2006/table">
            <a:tbl>
              <a:tblPr firstRow="1" bandRow="1">
                <a:tableStyleId>{5C22544A-7EE6-4342-B048-85BDC9FD1C3A}</a:tableStyleId>
              </a:tblPr>
              <a:tblGrid>
                <a:gridCol w="1141032">
                  <a:extLst>
                    <a:ext uri="{9D8B030D-6E8A-4147-A177-3AD203B41FA5}">
                      <a16:colId xmlns:a16="http://schemas.microsoft.com/office/drawing/2014/main" xmlns="" val="3816889254"/>
                    </a:ext>
                  </a:extLst>
                </a:gridCol>
                <a:gridCol w="9555206">
                  <a:extLst>
                    <a:ext uri="{9D8B030D-6E8A-4147-A177-3AD203B41FA5}">
                      <a16:colId xmlns:a16="http://schemas.microsoft.com/office/drawing/2014/main" xmlns="" val="2794815167"/>
                    </a:ext>
                  </a:extLst>
                </a:gridCol>
              </a:tblGrid>
              <a:tr h="341625">
                <a:tc>
                  <a:txBody>
                    <a:bodyPr/>
                    <a:lstStyle/>
                    <a:p>
                      <a:pPr>
                        <a:lnSpc>
                          <a:spcPts val="200"/>
                        </a:lnSpc>
                      </a:pPr>
                      <a:endParaRPr lang="en-CA" sz="700" dirty="0">
                        <a:solidFill>
                          <a:srgbClr val="002E56"/>
                        </a:solidFill>
                        <a:latin typeface="Goudy Old Style" panose="02020502050305020303" pitchFamily="18" charset="0"/>
                      </a:endParaRPr>
                    </a:p>
                  </a:txBody>
                  <a:tcPr>
                    <a:noFill/>
                  </a:tcPr>
                </a:tc>
                <a:tc>
                  <a:txBody>
                    <a:bodyPr/>
                    <a:lstStyle/>
                    <a:p>
                      <a:pPr>
                        <a:lnSpc>
                          <a:spcPts val="200"/>
                        </a:lnSpc>
                      </a:pPr>
                      <a:endParaRPr lang="en-CA" sz="700" dirty="0">
                        <a:solidFill>
                          <a:srgbClr val="002E56"/>
                        </a:solidFill>
                        <a:latin typeface="Goudy Old Style" panose="02020502050305020303" pitchFamily="18" charset="0"/>
                      </a:endParaRPr>
                    </a:p>
                  </a:txBody>
                  <a:tcPr>
                    <a:noFill/>
                  </a:tcPr>
                </a:tc>
                <a:extLst>
                  <a:ext uri="{0D108BD9-81ED-4DB2-BD59-A6C34878D82A}">
                    <a16:rowId xmlns:a16="http://schemas.microsoft.com/office/drawing/2014/main" xmlns="" val="1284043449"/>
                  </a:ext>
                </a:extLst>
              </a:tr>
              <a:tr h="341625">
                <a:tc>
                  <a:txBody>
                    <a:bodyPr/>
                    <a:lstStyle/>
                    <a:p>
                      <a:r>
                        <a:rPr lang="en-CA" sz="1600" b="1" dirty="0">
                          <a:solidFill>
                            <a:srgbClr val="002E56"/>
                          </a:solidFill>
                          <a:latin typeface="Goudy Old Style" panose="02020502050305020303" pitchFamily="18" charset="0"/>
                        </a:rPr>
                        <a:t>9:00 a.m.</a:t>
                      </a:r>
                    </a:p>
                  </a:txBody>
                  <a:tcPr/>
                </a:tc>
                <a:tc>
                  <a:txBody>
                    <a:bodyPr/>
                    <a:lstStyle/>
                    <a:p>
                      <a:r>
                        <a:rPr lang="en-CA" sz="1600" dirty="0">
                          <a:solidFill>
                            <a:srgbClr val="002E56"/>
                          </a:solidFill>
                          <a:latin typeface="Goudy Old Style" panose="02020502050305020303" pitchFamily="18" charset="0"/>
                        </a:rPr>
                        <a:t>Opening Remarks</a:t>
                      </a:r>
                    </a:p>
                  </a:txBody>
                  <a:tcPr/>
                </a:tc>
                <a:extLst>
                  <a:ext uri="{0D108BD9-81ED-4DB2-BD59-A6C34878D82A}">
                    <a16:rowId xmlns:a16="http://schemas.microsoft.com/office/drawing/2014/main" xmlns="" val="1905444427"/>
                  </a:ext>
                </a:extLst>
              </a:tr>
              <a:tr h="577502">
                <a:tc>
                  <a:txBody>
                    <a:bodyPr/>
                    <a:lstStyle/>
                    <a:p>
                      <a:r>
                        <a:rPr lang="en-CA" sz="1600" b="1" dirty="0">
                          <a:solidFill>
                            <a:srgbClr val="002E56"/>
                          </a:solidFill>
                          <a:latin typeface="Goudy Old Style" panose="02020502050305020303" pitchFamily="18" charset="0"/>
                        </a:rPr>
                        <a:t>9:05 a.m.</a:t>
                      </a:r>
                    </a:p>
                  </a:txBody>
                  <a:tcPr/>
                </a:tc>
                <a:tc>
                  <a:txBody>
                    <a:bodyPr/>
                    <a:lstStyle/>
                    <a:p>
                      <a:r>
                        <a:rPr lang="en-GB" sz="1600" b="1" i="0" u="none" strike="noStrike" kern="1200" baseline="0" dirty="0">
                          <a:solidFill>
                            <a:srgbClr val="002E56"/>
                          </a:solidFill>
                          <a:latin typeface="Goudy Old Style" panose="02020502050305020303" pitchFamily="18" charset="0"/>
                          <a:ea typeface="+mn-ea"/>
                          <a:cs typeface="+mn-cs"/>
                        </a:rPr>
                        <a:t>COVID-19 Case Law Update</a:t>
                      </a:r>
                      <a:br>
                        <a:rPr lang="en-GB" sz="1600" b="1" i="0" u="none" strike="noStrike" kern="1200" baseline="0" dirty="0">
                          <a:solidFill>
                            <a:srgbClr val="002E56"/>
                          </a:solidFill>
                          <a:latin typeface="Goudy Old Style" panose="02020502050305020303" pitchFamily="18" charset="0"/>
                          <a:ea typeface="+mn-ea"/>
                          <a:cs typeface="+mn-cs"/>
                        </a:rPr>
                      </a:br>
                      <a:r>
                        <a:rPr lang="en-GB" sz="1600" b="1" i="0" u="none" strike="noStrike" kern="1200" baseline="0" dirty="0">
                          <a:solidFill>
                            <a:srgbClr val="002E56"/>
                          </a:solidFill>
                          <a:latin typeface="Goudy Old Style" panose="02020502050305020303" pitchFamily="18" charset="0"/>
                          <a:ea typeface="+mn-ea"/>
                          <a:cs typeface="+mn-cs"/>
                        </a:rPr>
                        <a:t>Vaccination Policies, Employee Terminations and Eligibility for Employment Insurance </a:t>
                      </a:r>
                      <a:endParaRPr lang="en-CA" sz="1600" b="1" dirty="0">
                        <a:solidFill>
                          <a:srgbClr val="002E56"/>
                        </a:solidFill>
                        <a:latin typeface="Goudy Old Style" panose="02020502050305020303" pitchFamily="18" charset="0"/>
                      </a:endParaRPr>
                    </a:p>
                  </a:txBody>
                  <a:tcPr/>
                </a:tc>
                <a:extLst>
                  <a:ext uri="{0D108BD9-81ED-4DB2-BD59-A6C34878D82A}">
                    <a16:rowId xmlns:a16="http://schemas.microsoft.com/office/drawing/2014/main" xmlns="" val="394473120"/>
                  </a:ext>
                </a:extLst>
              </a:tr>
              <a:tr h="341625">
                <a:tc>
                  <a:txBody>
                    <a:bodyPr/>
                    <a:lstStyle/>
                    <a:p>
                      <a:r>
                        <a:rPr lang="en-CA" sz="1600" b="1" dirty="0">
                          <a:solidFill>
                            <a:srgbClr val="002E56"/>
                          </a:solidFill>
                          <a:latin typeface="Goudy Old Style" panose="02020502050305020303" pitchFamily="18" charset="0"/>
                        </a:rPr>
                        <a:t>9:20 a.m.</a:t>
                      </a:r>
                    </a:p>
                  </a:txBody>
                  <a:tcPr/>
                </a:tc>
                <a:tc>
                  <a:txBody>
                    <a:bodyPr/>
                    <a:lstStyle/>
                    <a:p>
                      <a:r>
                        <a:rPr lang="en-GB" sz="1600" b="1" i="0" u="none" strike="noStrike" kern="1200" baseline="0" dirty="0">
                          <a:solidFill>
                            <a:srgbClr val="002E56"/>
                          </a:solidFill>
                          <a:latin typeface="Goudy Old Style" panose="02020502050305020303" pitchFamily="18" charset="0"/>
                          <a:ea typeface="+mn-ea"/>
                          <a:cs typeface="+mn-cs"/>
                        </a:rPr>
                        <a:t>Classification of Gig Economy Workers</a:t>
                      </a:r>
                      <a:endParaRPr lang="en-CA" sz="1600" b="1" dirty="0">
                        <a:solidFill>
                          <a:srgbClr val="002E56"/>
                        </a:solidFill>
                        <a:latin typeface="Goudy Old Style" panose="02020502050305020303" pitchFamily="18" charset="0"/>
                      </a:endParaRPr>
                    </a:p>
                  </a:txBody>
                  <a:tcPr/>
                </a:tc>
                <a:extLst>
                  <a:ext uri="{0D108BD9-81ED-4DB2-BD59-A6C34878D82A}">
                    <a16:rowId xmlns:a16="http://schemas.microsoft.com/office/drawing/2014/main" xmlns="" val="3866525128"/>
                  </a:ext>
                </a:extLst>
              </a:tr>
              <a:tr h="341625">
                <a:tc>
                  <a:txBody>
                    <a:bodyPr/>
                    <a:lstStyle/>
                    <a:p>
                      <a:r>
                        <a:rPr lang="en-CA" sz="1600" b="1" dirty="0">
                          <a:solidFill>
                            <a:srgbClr val="002E56"/>
                          </a:solidFill>
                          <a:latin typeface="Goudy Old Style" panose="02020502050305020303" pitchFamily="18" charset="0"/>
                        </a:rPr>
                        <a:t>9:35 a.m.</a:t>
                      </a:r>
                    </a:p>
                  </a:txBody>
                  <a:tcPr/>
                </a:tc>
                <a:tc>
                  <a:txBody>
                    <a:bodyPr/>
                    <a:lstStyle/>
                    <a:p>
                      <a:r>
                        <a:rPr lang="en-GB" sz="1600" b="1" i="0" u="none" strike="noStrike" kern="1200" baseline="0" dirty="0">
                          <a:solidFill>
                            <a:srgbClr val="002E56"/>
                          </a:solidFill>
                          <a:latin typeface="Goudy Old Style" panose="02020502050305020303" pitchFamily="18" charset="0"/>
                          <a:ea typeface="+mn-ea"/>
                          <a:cs typeface="+mn-cs"/>
                        </a:rPr>
                        <a:t>What to Expect in a Canada Revenue Agency (CRA) Audit </a:t>
                      </a:r>
                      <a:endParaRPr lang="en-CA" sz="1600" b="1" dirty="0">
                        <a:solidFill>
                          <a:srgbClr val="002E56"/>
                        </a:solidFill>
                        <a:latin typeface="Goudy Old Style" panose="02020502050305020303" pitchFamily="18" charset="0"/>
                      </a:endParaRPr>
                    </a:p>
                  </a:txBody>
                  <a:tcPr/>
                </a:tc>
                <a:extLst>
                  <a:ext uri="{0D108BD9-81ED-4DB2-BD59-A6C34878D82A}">
                    <a16:rowId xmlns:a16="http://schemas.microsoft.com/office/drawing/2014/main" xmlns="" val="672231619"/>
                  </a:ext>
                </a:extLst>
              </a:tr>
              <a:tr h="341625">
                <a:tc>
                  <a:txBody>
                    <a:bodyPr/>
                    <a:lstStyle/>
                    <a:p>
                      <a:r>
                        <a:rPr lang="en-CA" sz="1600" b="1" dirty="0">
                          <a:solidFill>
                            <a:srgbClr val="002E56"/>
                          </a:solidFill>
                          <a:latin typeface="Goudy Old Style" panose="02020502050305020303" pitchFamily="18" charset="0"/>
                        </a:rPr>
                        <a:t>9:50 a.m.</a:t>
                      </a:r>
                    </a:p>
                  </a:txBody>
                  <a:tcPr/>
                </a:tc>
                <a:tc>
                  <a:txBody>
                    <a:bodyPr/>
                    <a:lstStyle/>
                    <a:p>
                      <a:r>
                        <a:rPr lang="en-CA" sz="1600" dirty="0">
                          <a:solidFill>
                            <a:srgbClr val="002E56"/>
                          </a:solidFill>
                          <a:latin typeface="Goudy Old Style" panose="02020502050305020303" pitchFamily="18" charset="0"/>
                        </a:rPr>
                        <a:t>Break</a:t>
                      </a:r>
                    </a:p>
                  </a:txBody>
                  <a:tcPr/>
                </a:tc>
                <a:extLst>
                  <a:ext uri="{0D108BD9-81ED-4DB2-BD59-A6C34878D82A}">
                    <a16:rowId xmlns:a16="http://schemas.microsoft.com/office/drawing/2014/main" xmlns="" val="2975858596"/>
                  </a:ext>
                </a:extLst>
              </a:tr>
              <a:tr h="577502">
                <a:tc>
                  <a:txBody>
                    <a:bodyPr/>
                    <a:lstStyle/>
                    <a:p>
                      <a:r>
                        <a:rPr lang="en-CA" sz="1600" b="1" dirty="0">
                          <a:solidFill>
                            <a:srgbClr val="002E56"/>
                          </a:solidFill>
                          <a:latin typeface="Goudy Old Style" panose="02020502050305020303" pitchFamily="18" charset="0"/>
                        </a:rPr>
                        <a:t>10:05 a.m.</a:t>
                      </a:r>
                    </a:p>
                  </a:txBody>
                  <a:tcPr/>
                </a:tc>
                <a:tc>
                  <a:txBody>
                    <a:bodyPr/>
                    <a:lstStyle/>
                    <a:p>
                      <a:r>
                        <a:rPr lang="en-GB" sz="1600" b="1" i="1" u="none" strike="noStrike" kern="1200" baseline="0" dirty="0">
                          <a:solidFill>
                            <a:srgbClr val="002E56"/>
                          </a:solidFill>
                          <a:latin typeface="Goudy Old Style" panose="02020502050305020303" pitchFamily="18" charset="0"/>
                          <a:ea typeface="+mn-ea"/>
                          <a:cs typeface="+mn-cs"/>
                        </a:rPr>
                        <a:t>Working for Workers Act, 2021 </a:t>
                      </a:r>
                      <a:r>
                        <a:rPr lang="en-GB" sz="1600" b="1" i="0" u="none" strike="noStrike" kern="1200" baseline="0" dirty="0">
                          <a:solidFill>
                            <a:srgbClr val="002E56"/>
                          </a:solidFill>
                          <a:latin typeface="Goudy Old Style" panose="02020502050305020303" pitchFamily="18" charset="0"/>
                          <a:ea typeface="+mn-ea"/>
                          <a:cs typeface="+mn-cs"/>
                        </a:rPr>
                        <a:t>(Bill 27)</a:t>
                      </a:r>
                      <a:br>
                        <a:rPr lang="en-GB" sz="1600" b="1" i="0" u="none" strike="noStrike" kern="1200" baseline="0" dirty="0">
                          <a:solidFill>
                            <a:srgbClr val="002E56"/>
                          </a:solidFill>
                          <a:latin typeface="Goudy Old Style" panose="02020502050305020303" pitchFamily="18" charset="0"/>
                          <a:ea typeface="+mn-ea"/>
                          <a:cs typeface="+mn-cs"/>
                        </a:rPr>
                      </a:br>
                      <a:r>
                        <a:rPr lang="en-GB" sz="1600" b="1" i="0" u="none" strike="noStrike" kern="1200" baseline="0" dirty="0">
                          <a:solidFill>
                            <a:srgbClr val="002E56"/>
                          </a:solidFill>
                          <a:latin typeface="Goudy Old Style" panose="02020502050305020303" pitchFamily="18" charset="0"/>
                          <a:ea typeface="+mn-ea"/>
                          <a:cs typeface="+mn-cs"/>
                        </a:rPr>
                        <a:t>Non-Competition Clauses and the Right to Disconnect</a:t>
                      </a:r>
                      <a:endParaRPr lang="en-CA" sz="1600" b="1" dirty="0">
                        <a:solidFill>
                          <a:srgbClr val="002E56"/>
                        </a:solidFill>
                        <a:latin typeface="Goudy Old Style" panose="02020502050305020303" pitchFamily="18" charset="0"/>
                      </a:endParaRPr>
                    </a:p>
                  </a:txBody>
                  <a:tcPr/>
                </a:tc>
                <a:extLst>
                  <a:ext uri="{0D108BD9-81ED-4DB2-BD59-A6C34878D82A}">
                    <a16:rowId xmlns:a16="http://schemas.microsoft.com/office/drawing/2014/main" xmlns="" val="2487208221"/>
                  </a:ext>
                </a:extLst>
              </a:tr>
              <a:tr h="341625">
                <a:tc>
                  <a:txBody>
                    <a:bodyPr/>
                    <a:lstStyle/>
                    <a:p>
                      <a:r>
                        <a:rPr lang="en-CA" sz="1600" b="1" dirty="0">
                          <a:solidFill>
                            <a:srgbClr val="002E56"/>
                          </a:solidFill>
                          <a:latin typeface="Goudy Old Style" panose="02020502050305020303" pitchFamily="18" charset="0"/>
                        </a:rPr>
                        <a:t>10:20 a.m.</a:t>
                      </a:r>
                    </a:p>
                  </a:txBody>
                  <a:tcPr/>
                </a:tc>
                <a:tc>
                  <a:txBody>
                    <a:bodyPr/>
                    <a:lstStyle/>
                    <a:p>
                      <a:r>
                        <a:rPr lang="en-GB" sz="1600" b="1" dirty="0">
                          <a:solidFill>
                            <a:srgbClr val="002E56"/>
                          </a:solidFill>
                          <a:latin typeface="Goudy Old Style" panose="02020502050305020303" pitchFamily="18" charset="0"/>
                        </a:rPr>
                        <a:t>Is the Level of Sophistication of an Employee relevant in Determining the Enforceability of a Termination Clause?</a:t>
                      </a:r>
                      <a:endParaRPr lang="en-CA" sz="1600" b="1" dirty="0">
                        <a:solidFill>
                          <a:srgbClr val="002E56"/>
                        </a:solidFill>
                        <a:latin typeface="Goudy Old Style" panose="02020502050305020303" pitchFamily="18" charset="0"/>
                      </a:endParaRPr>
                    </a:p>
                  </a:txBody>
                  <a:tcPr/>
                </a:tc>
                <a:extLst>
                  <a:ext uri="{0D108BD9-81ED-4DB2-BD59-A6C34878D82A}">
                    <a16:rowId xmlns:a16="http://schemas.microsoft.com/office/drawing/2014/main" xmlns="" val="215823530"/>
                  </a:ext>
                </a:extLst>
              </a:tr>
              <a:tr h="341625">
                <a:tc>
                  <a:txBody>
                    <a:bodyPr/>
                    <a:lstStyle/>
                    <a:p>
                      <a:r>
                        <a:rPr lang="en-CA" sz="1600" b="1" dirty="0">
                          <a:solidFill>
                            <a:srgbClr val="002E56"/>
                          </a:solidFill>
                          <a:latin typeface="Goudy Old Style" panose="02020502050305020303" pitchFamily="18" charset="0"/>
                        </a:rPr>
                        <a:t>10:35 a.m.</a:t>
                      </a:r>
                    </a:p>
                  </a:txBody>
                  <a:tcPr/>
                </a:tc>
                <a:tc>
                  <a:txBody>
                    <a:bodyPr/>
                    <a:lstStyle/>
                    <a:p>
                      <a:r>
                        <a:rPr lang="en-CA" sz="1600" dirty="0">
                          <a:solidFill>
                            <a:srgbClr val="002E56"/>
                          </a:solidFill>
                          <a:latin typeface="Goudy Old Style" panose="02020502050305020303" pitchFamily="18" charset="0"/>
                        </a:rPr>
                        <a:t>Q&amp;A Period</a:t>
                      </a:r>
                    </a:p>
                  </a:txBody>
                  <a:tcPr/>
                </a:tc>
                <a:extLst>
                  <a:ext uri="{0D108BD9-81ED-4DB2-BD59-A6C34878D82A}">
                    <a16:rowId xmlns:a16="http://schemas.microsoft.com/office/drawing/2014/main" xmlns="" val="1662791080"/>
                  </a:ext>
                </a:extLst>
              </a:tr>
              <a:tr h="341625">
                <a:tc>
                  <a:txBody>
                    <a:bodyPr/>
                    <a:lstStyle/>
                    <a:p>
                      <a:r>
                        <a:rPr lang="en-CA" sz="1600" b="1" dirty="0">
                          <a:solidFill>
                            <a:srgbClr val="002E56"/>
                          </a:solidFill>
                          <a:latin typeface="Goudy Old Style" panose="02020502050305020303" pitchFamily="18" charset="0"/>
                        </a:rPr>
                        <a:t>10:55 a.m.</a:t>
                      </a:r>
                    </a:p>
                  </a:txBody>
                  <a:tcPr/>
                </a:tc>
                <a:tc>
                  <a:txBody>
                    <a:bodyPr/>
                    <a:lstStyle/>
                    <a:p>
                      <a:r>
                        <a:rPr lang="en-CA" sz="1600" dirty="0">
                          <a:solidFill>
                            <a:srgbClr val="002E56"/>
                          </a:solidFill>
                          <a:latin typeface="Goudy Old Style" panose="02020502050305020303" pitchFamily="18" charset="0"/>
                        </a:rPr>
                        <a:t>Concluding Remarks</a:t>
                      </a:r>
                    </a:p>
                  </a:txBody>
                  <a:tcPr/>
                </a:tc>
                <a:extLst>
                  <a:ext uri="{0D108BD9-81ED-4DB2-BD59-A6C34878D82A}">
                    <a16:rowId xmlns:a16="http://schemas.microsoft.com/office/drawing/2014/main" xmlns="" val="4140475992"/>
                  </a:ext>
                </a:extLst>
              </a:tr>
            </a:tbl>
          </a:graphicData>
        </a:graphic>
      </p:graphicFrame>
      <p:sp>
        <p:nvSpPr>
          <p:cNvPr id="7" name="Title 1">
            <a:extLst>
              <a:ext uri="{FF2B5EF4-FFF2-40B4-BE49-F238E27FC236}">
                <a16:creationId xmlns:a16="http://schemas.microsoft.com/office/drawing/2014/main" xmlns="" id="{04D11F2B-2DCD-439E-908F-C55567DB1A76}"/>
              </a:ext>
            </a:extLst>
          </p:cNvPr>
          <p:cNvSpPr txBox="1">
            <a:spLocks/>
          </p:cNvSpPr>
          <p:nvPr/>
        </p:nvSpPr>
        <p:spPr>
          <a:xfrm>
            <a:off x="747079" y="2324549"/>
            <a:ext cx="9747681" cy="647417"/>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30000"/>
              </a:lnSpc>
            </a:pPr>
            <a:r>
              <a:rPr lang="en-GB" b="1" dirty="0">
                <a:solidFill>
                  <a:srgbClr val="002E56"/>
                </a:solidFill>
                <a:latin typeface="Goudy Old Style" panose="02020502050305020303" pitchFamily="18" charset="0"/>
              </a:rPr>
              <a:t>Agenda</a:t>
            </a:r>
          </a:p>
        </p:txBody>
      </p:sp>
    </p:spTree>
    <p:extLst>
      <p:ext uri="{BB962C8B-B14F-4D97-AF65-F5344CB8AC3E}">
        <p14:creationId xmlns:p14="http://schemas.microsoft.com/office/powerpoint/2010/main" val="3015261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E56"/>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169" y="527466"/>
            <a:ext cx="7847304" cy="1268647"/>
          </a:xfrm>
          <a:prstGeom prst="rect">
            <a:avLst/>
          </a:prstGeom>
        </p:spPr>
      </p:pic>
      <p:sp>
        <p:nvSpPr>
          <p:cNvPr id="10" name="Title 1">
            <a:extLst>
              <a:ext uri="{FF2B5EF4-FFF2-40B4-BE49-F238E27FC236}">
                <a16:creationId xmlns:a16="http://schemas.microsoft.com/office/drawing/2014/main" xmlns="" id="{DA4D051D-BCAF-47C8-9142-0442A12DFB60}"/>
              </a:ext>
            </a:extLst>
          </p:cNvPr>
          <p:cNvSpPr txBox="1">
            <a:spLocks/>
          </p:cNvSpPr>
          <p:nvPr/>
        </p:nvSpPr>
        <p:spPr>
          <a:xfrm>
            <a:off x="710214" y="3087258"/>
            <a:ext cx="10564427" cy="23969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chemeClr val="bg1"/>
                </a:solidFill>
                <a:latin typeface="Goudy Old Style" panose="02020502050305020303" pitchFamily="18" charset="0"/>
              </a:rPr>
              <a:t>Thank you.</a:t>
            </a:r>
          </a:p>
          <a:p>
            <a:endParaRPr lang="en-GB" b="1" dirty="0">
              <a:solidFill>
                <a:schemeClr val="bg1"/>
              </a:solidFill>
              <a:latin typeface="Goudy Old Style" panose="02020502050305020303" pitchFamily="18" charset="0"/>
            </a:endParaRPr>
          </a:p>
          <a:p>
            <a:r>
              <a:rPr lang="en-GB" sz="3600" b="1" u="sng" dirty="0">
                <a:solidFill>
                  <a:srgbClr val="00B0F0"/>
                </a:solidFill>
                <a:latin typeface="Goudy Old Style" panose="02020502050305020303" pitchFamily="18" charset="0"/>
              </a:rPr>
              <a:t>devrylaw.ca</a:t>
            </a:r>
            <a:endParaRPr lang="en-CA" sz="3600" u="sng" dirty="0">
              <a:solidFill>
                <a:srgbClr val="00B0F0"/>
              </a:solidFill>
              <a:latin typeface="Goudy Old Style" panose="02020502050305020303" pitchFamily="18" charset="0"/>
            </a:endParaRPr>
          </a:p>
        </p:txBody>
      </p:sp>
      <p:sp>
        <p:nvSpPr>
          <p:cNvPr id="11" name="Rectangle 10">
            <a:extLst>
              <a:ext uri="{FF2B5EF4-FFF2-40B4-BE49-F238E27FC236}">
                <a16:creationId xmlns:a16="http://schemas.microsoft.com/office/drawing/2014/main" xmlns="" id="{0176B591-A34F-4D74-8B41-5C893A588D04}"/>
              </a:ext>
            </a:extLst>
          </p:cNvPr>
          <p:cNvSpPr/>
          <p:nvPr/>
        </p:nvSpPr>
        <p:spPr>
          <a:xfrm>
            <a:off x="-1" y="2353235"/>
            <a:ext cx="12192001" cy="176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2" name="Rectangle 11">
            <a:extLst>
              <a:ext uri="{FF2B5EF4-FFF2-40B4-BE49-F238E27FC236}">
                <a16:creationId xmlns:a16="http://schemas.microsoft.com/office/drawing/2014/main" xmlns="" id="{DD8179CB-E1AC-469A-97E4-59D3A64A5A4B}"/>
              </a:ext>
            </a:extLst>
          </p:cNvPr>
          <p:cNvSpPr/>
          <p:nvPr/>
        </p:nvSpPr>
        <p:spPr>
          <a:xfrm>
            <a:off x="-2" y="6681099"/>
            <a:ext cx="12192001" cy="176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Tree>
    <p:extLst>
      <p:ext uri="{BB962C8B-B14F-4D97-AF65-F5344CB8AC3E}">
        <p14:creationId xmlns:p14="http://schemas.microsoft.com/office/powerpoint/2010/main" val="1653349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E56"/>
        </a:solidFill>
        <a:effectLst/>
      </p:bgPr>
    </p:bg>
    <p:spTree>
      <p:nvGrpSpPr>
        <p:cNvPr id="1" name=""/>
        <p:cNvGrpSpPr/>
        <p:nvPr/>
      </p:nvGrpSpPr>
      <p:grpSpPr>
        <a:xfrm>
          <a:off x="0" y="0"/>
          <a:ext cx="0" cy="0"/>
          <a:chOff x="0" y="0"/>
          <a:chExt cx="0" cy="0"/>
        </a:xfrm>
      </p:grpSpPr>
      <p:sp>
        <p:nvSpPr>
          <p:cNvPr id="5" name="Rectangle 4"/>
          <p:cNvSpPr/>
          <p:nvPr/>
        </p:nvSpPr>
        <p:spPr>
          <a:xfrm>
            <a:off x="-13448" y="2353235"/>
            <a:ext cx="12312539" cy="4504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7" name="TextBox 6"/>
          <p:cNvSpPr txBox="1"/>
          <p:nvPr/>
        </p:nvSpPr>
        <p:spPr>
          <a:xfrm>
            <a:off x="257811" y="4054961"/>
            <a:ext cx="5970494" cy="1200329"/>
          </a:xfrm>
          <a:prstGeom prst="rect">
            <a:avLst/>
          </a:prstGeom>
          <a:noFill/>
        </p:spPr>
        <p:txBody>
          <a:bodyPr wrap="square" rtlCol="0">
            <a:spAutoFit/>
          </a:bodyPr>
          <a:lstStyle/>
          <a:p>
            <a:pPr algn="ctr"/>
            <a:r>
              <a:rPr lang="en-CA" sz="3200" b="1" dirty="0" smtClean="0">
                <a:solidFill>
                  <a:srgbClr val="002E56"/>
                </a:solidFill>
                <a:latin typeface="Goudy Old Style" panose="02020502050305020303" pitchFamily="18" charset="0"/>
              </a:rPr>
              <a:t>Timothy Gindi</a:t>
            </a:r>
            <a:r>
              <a:rPr lang="en-US" sz="3200" b="1" dirty="0" smtClean="0">
                <a:solidFill>
                  <a:srgbClr val="002E56"/>
                </a:solidFill>
                <a:latin typeface="Goudy Old Style" panose="02020502050305020303" pitchFamily="18" charset="0"/>
                <a:cs typeface="Arial" panose="020B0604020202020204" pitchFamily="34" charset="0"/>
              </a:rPr>
              <a:t>, </a:t>
            </a:r>
            <a:r>
              <a:rPr lang="en-CA" sz="2000" i="1" dirty="0" smtClean="0">
                <a:solidFill>
                  <a:srgbClr val="002060"/>
                </a:solidFill>
                <a:latin typeface="Goudy Old Style" panose="02020502050305020303" pitchFamily="18" charset="0"/>
              </a:rPr>
              <a:t>J.D. </a:t>
            </a:r>
            <a:endParaRPr lang="en-CA" sz="2000" i="1" dirty="0">
              <a:solidFill>
                <a:srgbClr val="002060"/>
              </a:solidFill>
              <a:latin typeface="Goudy Old Style" panose="02020502050305020303" pitchFamily="18" charset="0"/>
            </a:endParaRPr>
          </a:p>
          <a:p>
            <a:pPr algn="ctr"/>
            <a:r>
              <a:rPr lang="en-US" sz="2000" dirty="0">
                <a:solidFill>
                  <a:srgbClr val="002E56"/>
                </a:solidFill>
                <a:latin typeface="Goudy Old Style" panose="02020502050305020303" pitchFamily="18" charset="0"/>
                <a:cs typeface="Arial" panose="020B0604020202020204" pitchFamily="34" charset="0"/>
              </a:rPr>
              <a:t>Lawyer</a:t>
            </a:r>
          </a:p>
          <a:p>
            <a:pPr algn="ctr"/>
            <a:r>
              <a:rPr lang="en-CA" sz="2000" b="1" dirty="0" smtClean="0">
                <a:solidFill>
                  <a:srgbClr val="002E56"/>
                </a:solidFill>
                <a:latin typeface="Goudy Old Style" panose="02020502050305020303" pitchFamily="18" charset="0"/>
              </a:rPr>
              <a:t>416-446-3340 </a:t>
            </a:r>
            <a:r>
              <a:rPr lang="en-CA" sz="2000" b="1" dirty="0">
                <a:solidFill>
                  <a:srgbClr val="002E56"/>
                </a:solidFill>
                <a:latin typeface="Goudy Old Style" panose="02020502050305020303" pitchFamily="18" charset="0"/>
              </a:rPr>
              <a:t>| </a:t>
            </a:r>
            <a:r>
              <a:rPr lang="en-CA" sz="2000" b="1" dirty="0" smtClean="0">
                <a:solidFill>
                  <a:srgbClr val="002E56"/>
                </a:solidFill>
                <a:latin typeface="Goudy Old Style" panose="02020502050305020303" pitchFamily="18" charset="0"/>
                <a:hlinkClick r:id="rId2"/>
              </a:rPr>
              <a:t>timothy.gindi@devrylaw.ca</a:t>
            </a:r>
            <a:endParaRPr lang="en-US" sz="2000" b="1" dirty="0">
              <a:solidFill>
                <a:srgbClr val="002E56"/>
              </a:solidFill>
              <a:latin typeface="Goudy Old Style" panose="02020502050305020303" pitchFamily="18"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9169" y="527466"/>
            <a:ext cx="7847304" cy="126864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8455" y="1890221"/>
            <a:ext cx="5069163" cy="4967780"/>
          </a:xfrm>
          <a:prstGeom prst="rect">
            <a:avLst/>
          </a:prstGeom>
        </p:spPr>
      </p:pic>
    </p:spTree>
    <p:extLst>
      <p:ext uri="{BB962C8B-B14F-4D97-AF65-F5344CB8AC3E}">
        <p14:creationId xmlns:p14="http://schemas.microsoft.com/office/powerpoint/2010/main" val="2417141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E987B14-6653-4AE6-9444-54C5167EB4BB}"/>
              </a:ext>
            </a:extLst>
          </p:cNvPr>
          <p:cNvSpPr/>
          <p:nvPr/>
        </p:nvSpPr>
        <p:spPr>
          <a:xfrm>
            <a:off x="0" y="2120601"/>
            <a:ext cx="12192000" cy="3862950"/>
          </a:xfrm>
          <a:prstGeom prst="rect">
            <a:avLst/>
          </a:prstGeom>
          <a:solidFill>
            <a:srgbClr val="002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prstClr val="white"/>
              </a:solidFill>
              <a:latin typeface="Goudy Old Style" panose="02020502050305020303" pitchFamily="18" charset="0"/>
            </a:endParaRPr>
          </a:p>
        </p:txBody>
      </p:sp>
      <p:sp>
        <p:nvSpPr>
          <p:cNvPr id="2" name="Title 1"/>
          <p:cNvSpPr>
            <a:spLocks noGrp="1"/>
          </p:cNvSpPr>
          <p:nvPr>
            <p:ph type="title"/>
          </p:nvPr>
        </p:nvSpPr>
        <p:spPr>
          <a:xfrm>
            <a:off x="838200" y="2120601"/>
            <a:ext cx="10515600" cy="2222799"/>
          </a:xfrm>
        </p:spPr>
        <p:txBody>
          <a:bodyPr>
            <a:normAutofit/>
          </a:bodyPr>
          <a:lstStyle/>
          <a:p>
            <a:r>
              <a:rPr lang="en-CA" b="1" dirty="0" smtClean="0">
                <a:solidFill>
                  <a:schemeClr val="bg1"/>
                </a:solidFill>
              </a:rPr>
              <a:t>Classification </a:t>
            </a:r>
            <a:r>
              <a:rPr lang="en-CA" b="1" dirty="0">
                <a:solidFill>
                  <a:schemeClr val="bg1"/>
                </a:solidFill>
              </a:rPr>
              <a:t>of Gig Economy Workers</a:t>
            </a:r>
          </a:p>
        </p:txBody>
      </p:sp>
      <p:sp>
        <p:nvSpPr>
          <p:cNvPr id="3" name="Content Placeholder 2"/>
          <p:cNvSpPr>
            <a:spLocks noGrp="1"/>
          </p:cNvSpPr>
          <p:nvPr>
            <p:ph idx="1"/>
          </p:nvPr>
        </p:nvSpPr>
        <p:spPr>
          <a:xfrm>
            <a:off x="428625" y="4052076"/>
            <a:ext cx="11334750" cy="758597"/>
          </a:xfrm>
        </p:spPr>
        <p:txBody>
          <a:bodyPr>
            <a:normAutofit/>
          </a:bodyPr>
          <a:lstStyle/>
          <a:p>
            <a:pPr marL="0" indent="0" algn="ctr">
              <a:buNone/>
            </a:pPr>
            <a:r>
              <a:rPr lang="en-CA" sz="3200" b="1" dirty="0" smtClean="0">
                <a:solidFill>
                  <a:schemeClr val="bg1"/>
                </a:solidFill>
              </a:rPr>
              <a:t>Employee</a:t>
            </a:r>
            <a:r>
              <a:rPr lang="en-CA" sz="3200" b="1" dirty="0">
                <a:solidFill>
                  <a:schemeClr val="bg1"/>
                </a:solidFill>
              </a:rPr>
              <a:t>, Dependent Contractor, Independent Contractor</a:t>
            </a:r>
          </a:p>
        </p:txBody>
      </p:sp>
    </p:spTree>
    <p:extLst>
      <p:ext uri="{BB962C8B-B14F-4D97-AF65-F5344CB8AC3E}">
        <p14:creationId xmlns:p14="http://schemas.microsoft.com/office/powerpoint/2010/main" val="34634398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B5CF4A-C8AC-433E-AB31-0113E712A70F}"/>
              </a:ext>
            </a:extLst>
          </p:cNvPr>
          <p:cNvSpPr>
            <a:spLocks noGrp="1"/>
          </p:cNvSpPr>
          <p:nvPr>
            <p:ph type="title"/>
          </p:nvPr>
        </p:nvSpPr>
        <p:spPr/>
        <p:txBody>
          <a:bodyPr>
            <a:normAutofit/>
          </a:bodyPr>
          <a:lstStyle/>
          <a:p>
            <a:r>
              <a:rPr lang="en-CA" sz="3200" b="1" dirty="0" smtClean="0"/>
              <a:t>Classes </a:t>
            </a:r>
            <a:r>
              <a:rPr lang="en-CA" sz="3200" b="1" dirty="0"/>
              <a:t>of workers</a:t>
            </a:r>
          </a:p>
        </p:txBody>
      </p:sp>
      <p:sp>
        <p:nvSpPr>
          <p:cNvPr id="3" name="Content Placeholder 2">
            <a:extLst>
              <a:ext uri="{FF2B5EF4-FFF2-40B4-BE49-F238E27FC236}">
                <a16:creationId xmlns:a16="http://schemas.microsoft.com/office/drawing/2014/main" xmlns="" id="{1138DCE4-6143-4090-9B65-F68E52A47088}"/>
              </a:ext>
            </a:extLst>
          </p:cNvPr>
          <p:cNvSpPr>
            <a:spLocks noGrp="1"/>
          </p:cNvSpPr>
          <p:nvPr>
            <p:ph idx="1"/>
          </p:nvPr>
        </p:nvSpPr>
        <p:spPr/>
        <p:txBody>
          <a:bodyPr>
            <a:normAutofit/>
          </a:bodyPr>
          <a:lstStyle/>
          <a:p>
            <a:pPr marL="0" indent="0">
              <a:buNone/>
            </a:pPr>
            <a:r>
              <a:rPr lang="en-CA" b="1" dirty="0"/>
              <a:t>Under the current state of the Law workers fall into one of three types of </a:t>
            </a:r>
            <a:r>
              <a:rPr lang="en-CA" b="1" dirty="0" smtClean="0"/>
              <a:t>categories:</a:t>
            </a:r>
            <a:endParaRPr lang="en-CA" b="1" dirty="0"/>
          </a:p>
          <a:p>
            <a:pPr marL="971550" lvl="1" indent="-514350">
              <a:buFont typeface="+mj-lt"/>
              <a:buAutoNum type="arabicPeriod"/>
            </a:pPr>
            <a:r>
              <a:rPr lang="en-CA" dirty="0" smtClean="0"/>
              <a:t>Employees</a:t>
            </a:r>
            <a:endParaRPr lang="en-CA" dirty="0"/>
          </a:p>
          <a:p>
            <a:pPr marL="971550" lvl="1" indent="-514350">
              <a:buFont typeface="+mj-lt"/>
              <a:buAutoNum type="arabicPeriod"/>
            </a:pPr>
            <a:r>
              <a:rPr lang="en-CA" dirty="0" smtClean="0"/>
              <a:t>Independent </a:t>
            </a:r>
            <a:r>
              <a:rPr lang="en-CA" dirty="0"/>
              <a:t>Contractors</a:t>
            </a:r>
          </a:p>
          <a:p>
            <a:pPr marL="971550" lvl="1" indent="-514350">
              <a:buFont typeface="+mj-lt"/>
              <a:buAutoNum type="arabicPeriod"/>
            </a:pPr>
            <a:r>
              <a:rPr lang="en-CA" dirty="0" smtClean="0"/>
              <a:t>Dependent </a:t>
            </a:r>
            <a:r>
              <a:rPr lang="en-CA" dirty="0"/>
              <a:t>Contractors</a:t>
            </a:r>
          </a:p>
        </p:txBody>
      </p:sp>
    </p:spTree>
    <p:extLst>
      <p:ext uri="{BB962C8B-B14F-4D97-AF65-F5344CB8AC3E}">
        <p14:creationId xmlns:p14="http://schemas.microsoft.com/office/powerpoint/2010/main" val="35993895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249AAC-E74E-442D-93B3-911E5EBBF9F0}"/>
              </a:ext>
            </a:extLst>
          </p:cNvPr>
          <p:cNvSpPr>
            <a:spLocks noGrp="1"/>
          </p:cNvSpPr>
          <p:nvPr>
            <p:ph type="title"/>
          </p:nvPr>
        </p:nvSpPr>
        <p:spPr/>
        <p:txBody>
          <a:bodyPr>
            <a:normAutofit/>
          </a:bodyPr>
          <a:lstStyle/>
          <a:p>
            <a:r>
              <a:rPr lang="en-CA" sz="3200" b="1" dirty="0" smtClean="0"/>
              <a:t>Employees</a:t>
            </a:r>
            <a:endParaRPr lang="en-CA" sz="3200" b="1" dirty="0"/>
          </a:p>
        </p:txBody>
      </p:sp>
      <p:sp>
        <p:nvSpPr>
          <p:cNvPr id="3" name="Content Placeholder 2">
            <a:extLst>
              <a:ext uri="{FF2B5EF4-FFF2-40B4-BE49-F238E27FC236}">
                <a16:creationId xmlns:a16="http://schemas.microsoft.com/office/drawing/2014/main" xmlns="" id="{EA735898-4156-4D87-8F01-38B685DFC7C9}"/>
              </a:ext>
            </a:extLst>
          </p:cNvPr>
          <p:cNvSpPr>
            <a:spLocks noGrp="1"/>
          </p:cNvSpPr>
          <p:nvPr>
            <p:ph idx="1"/>
          </p:nvPr>
        </p:nvSpPr>
        <p:spPr/>
        <p:txBody>
          <a:bodyPr>
            <a:normAutofit fontScale="77500" lnSpcReduction="20000"/>
          </a:bodyPr>
          <a:lstStyle/>
          <a:p>
            <a:r>
              <a:rPr lang="en-CA" sz="2400" dirty="0"/>
              <a:t>Employees are the traditional relationships that many of us are accustomed to.</a:t>
            </a:r>
          </a:p>
          <a:p>
            <a:r>
              <a:rPr lang="en-CA" sz="2400" dirty="0"/>
              <a:t>Taxes are withdrawn and remitted to the </a:t>
            </a:r>
            <a:r>
              <a:rPr lang="en-CA" sz="2400" dirty="0" err="1"/>
              <a:t>CRA</a:t>
            </a:r>
            <a:r>
              <a:rPr lang="en-CA" sz="2400" dirty="0"/>
              <a:t> by the employer;</a:t>
            </a:r>
          </a:p>
          <a:p>
            <a:r>
              <a:rPr lang="en-CA" sz="2400" dirty="0"/>
              <a:t>The </a:t>
            </a:r>
            <a:r>
              <a:rPr lang="en-CA" sz="2400" i="1" dirty="0"/>
              <a:t>Employment Standards Act </a:t>
            </a:r>
            <a:r>
              <a:rPr lang="en-CA" sz="2400" dirty="0"/>
              <a:t>(“ESA</a:t>
            </a:r>
            <a:r>
              <a:rPr lang="en-CA" sz="2400" dirty="0" smtClean="0"/>
              <a:t>”) </a:t>
            </a:r>
            <a:r>
              <a:rPr lang="en-CA" sz="2400" dirty="0"/>
              <a:t>governs the relationship between the Employee and the Employer;</a:t>
            </a:r>
          </a:p>
          <a:p>
            <a:r>
              <a:rPr lang="en-CA" sz="2400" dirty="0"/>
              <a:t>Vacation pay is mandatory as per S. 33 of the </a:t>
            </a:r>
            <a:r>
              <a:rPr lang="en-CA" sz="2400" dirty="0" smtClean="0"/>
              <a:t>ESA;</a:t>
            </a:r>
            <a:endParaRPr lang="en-CA" sz="2400" dirty="0"/>
          </a:p>
          <a:p>
            <a:r>
              <a:rPr lang="en-CA" sz="2400" dirty="0"/>
              <a:t>Statutory Holiday pay is mandatory as per S. 24 of the ESA;</a:t>
            </a:r>
          </a:p>
          <a:p>
            <a:r>
              <a:rPr lang="en-CA" sz="2400" dirty="0"/>
              <a:t>There are minimum “pay in lieu of notice” requirements to be paid to an Employee on termination, assuming that termination is not for “wilful misconduct, disobedience or wilful neglect that is not trivial and has not been condoned by the employer” </a:t>
            </a:r>
          </a:p>
          <a:p>
            <a:r>
              <a:rPr lang="en-CA" sz="2400" dirty="0">
                <a:sym typeface="Wingdings" panose="05000000000000000000" pitchFamily="2" charset="2"/>
              </a:rPr>
              <a:t>An employer may be required to pay a further amount of “pay in lieu of notice” based on the common law;</a:t>
            </a:r>
          </a:p>
          <a:p>
            <a:r>
              <a:rPr lang="en-CA" sz="2400" dirty="0">
                <a:sym typeface="Wingdings" panose="05000000000000000000" pitchFamily="2" charset="2"/>
              </a:rPr>
              <a:t>Some employers may be required to pay “severance pay” on top of pay in lieu of notice on termination</a:t>
            </a:r>
          </a:p>
          <a:p>
            <a:r>
              <a:rPr lang="en-CA" sz="2400" dirty="0">
                <a:sym typeface="Wingdings" panose="05000000000000000000" pitchFamily="2" charset="2"/>
              </a:rPr>
              <a:t>This is not an exhaustive </a:t>
            </a:r>
            <a:r>
              <a:rPr lang="en-CA" sz="2400" dirty="0" smtClean="0">
                <a:sym typeface="Wingdings" panose="05000000000000000000" pitchFamily="2" charset="2"/>
              </a:rPr>
              <a:t>list</a:t>
            </a:r>
            <a:endParaRPr lang="en-CA" sz="2400" dirty="0"/>
          </a:p>
        </p:txBody>
      </p:sp>
      <p:sp>
        <p:nvSpPr>
          <p:cNvPr id="4" name="TextBox 3">
            <a:extLst>
              <a:ext uri="{FF2B5EF4-FFF2-40B4-BE49-F238E27FC236}">
                <a16:creationId xmlns:a16="http://schemas.microsoft.com/office/drawing/2014/main" xmlns="" id="{78923442-9426-45BF-A124-1389308EE465}"/>
              </a:ext>
            </a:extLst>
          </p:cNvPr>
          <p:cNvSpPr txBox="1"/>
          <p:nvPr/>
        </p:nvSpPr>
        <p:spPr>
          <a:xfrm>
            <a:off x="5489510" y="6497998"/>
            <a:ext cx="6621493" cy="276999"/>
          </a:xfrm>
          <a:prstGeom prst="rect">
            <a:avLst/>
          </a:prstGeom>
          <a:noFill/>
        </p:spPr>
        <p:txBody>
          <a:bodyPr wrap="none" rtlCol="0">
            <a:spAutoFit/>
          </a:bodyPr>
          <a:lstStyle/>
          <a:p>
            <a:pPr algn="r"/>
            <a:r>
              <a:rPr lang="en-CA" sz="1200" dirty="0">
                <a:solidFill>
                  <a:prstClr val="white">
                    <a:lumMod val="50000"/>
                  </a:prstClr>
                </a:solidFill>
              </a:rPr>
              <a:t>https://www.canada.ca/en/public-health/services/diseases/coronavirus-disease-covid-19/vaccines.html</a:t>
            </a:r>
          </a:p>
        </p:txBody>
      </p:sp>
    </p:spTree>
    <p:extLst>
      <p:ext uri="{BB962C8B-B14F-4D97-AF65-F5344CB8AC3E}">
        <p14:creationId xmlns:p14="http://schemas.microsoft.com/office/powerpoint/2010/main" val="28410082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249AAC-E74E-442D-93B3-911E5EBBF9F0}"/>
              </a:ext>
            </a:extLst>
          </p:cNvPr>
          <p:cNvSpPr>
            <a:spLocks noGrp="1"/>
          </p:cNvSpPr>
          <p:nvPr>
            <p:ph type="title"/>
          </p:nvPr>
        </p:nvSpPr>
        <p:spPr/>
        <p:txBody>
          <a:bodyPr>
            <a:normAutofit/>
          </a:bodyPr>
          <a:lstStyle/>
          <a:p>
            <a:r>
              <a:rPr lang="en-CA" sz="3200" b="1" dirty="0" smtClean="0"/>
              <a:t>Independent Contractors</a:t>
            </a:r>
            <a:endParaRPr lang="en-CA" sz="3200" b="1" dirty="0"/>
          </a:p>
        </p:txBody>
      </p:sp>
      <p:sp>
        <p:nvSpPr>
          <p:cNvPr id="3" name="Content Placeholder 2">
            <a:extLst>
              <a:ext uri="{FF2B5EF4-FFF2-40B4-BE49-F238E27FC236}">
                <a16:creationId xmlns:a16="http://schemas.microsoft.com/office/drawing/2014/main" xmlns="" id="{EA735898-4156-4D87-8F01-38B685DFC7C9}"/>
              </a:ext>
            </a:extLst>
          </p:cNvPr>
          <p:cNvSpPr>
            <a:spLocks noGrp="1"/>
          </p:cNvSpPr>
          <p:nvPr>
            <p:ph idx="1"/>
          </p:nvPr>
        </p:nvSpPr>
        <p:spPr>
          <a:xfrm>
            <a:off x="838200" y="2363506"/>
            <a:ext cx="10515600" cy="4167924"/>
          </a:xfrm>
        </p:spPr>
        <p:txBody>
          <a:bodyPr>
            <a:normAutofit/>
          </a:bodyPr>
          <a:lstStyle/>
          <a:p>
            <a:pPr marL="0" indent="0">
              <a:buNone/>
            </a:pPr>
            <a:r>
              <a:rPr lang="en-CA" b="1" dirty="0"/>
              <a:t>In contrast to Employees, Independent Contractors have a different relationship with those who pay them.</a:t>
            </a:r>
          </a:p>
          <a:p>
            <a:pPr marL="800100" lvl="1" indent="-342900">
              <a:buFont typeface="+mj-lt"/>
              <a:buAutoNum type="arabicPeriod"/>
            </a:pPr>
            <a:r>
              <a:rPr lang="en-CA" dirty="0" smtClean="0"/>
              <a:t>They </a:t>
            </a:r>
            <a:r>
              <a:rPr lang="en-CA" dirty="0"/>
              <a:t>normally submit an invoice to the entity engaging them and are generally required to remit their own taxes to the </a:t>
            </a:r>
            <a:r>
              <a:rPr lang="en-CA" dirty="0" err="1"/>
              <a:t>CRA</a:t>
            </a:r>
            <a:r>
              <a:rPr lang="en-CA" dirty="0"/>
              <a:t>;</a:t>
            </a:r>
          </a:p>
          <a:p>
            <a:pPr marL="800100" lvl="1" indent="-342900">
              <a:buFont typeface="+mj-lt"/>
              <a:buAutoNum type="arabicPeriod"/>
            </a:pPr>
            <a:r>
              <a:rPr lang="en-CA" dirty="0" smtClean="0"/>
              <a:t>They do not have an entitlement to vacation pay or statutory holiday pay;</a:t>
            </a:r>
          </a:p>
          <a:p>
            <a:pPr marL="800100" lvl="1" indent="-342900">
              <a:buFont typeface="+mj-lt"/>
              <a:buAutoNum type="arabicPeriod"/>
            </a:pPr>
            <a:r>
              <a:rPr lang="en-CA" dirty="0" smtClean="0"/>
              <a:t>They are not covered under the ESA, and are therefore generally not entitled to protections that the ESA provides; and</a:t>
            </a:r>
          </a:p>
          <a:p>
            <a:pPr marL="800100" lvl="1" indent="-342900">
              <a:buFont typeface="+mj-lt"/>
              <a:buAutoNum type="arabicPeriod"/>
            </a:pPr>
            <a:r>
              <a:rPr lang="en-CA" dirty="0" smtClean="0"/>
              <a:t>There </a:t>
            </a:r>
            <a:r>
              <a:rPr lang="en-CA" dirty="0"/>
              <a:t>is no obligatory pay in lieu of notice on termination, unless the contract provides otherwise</a:t>
            </a:r>
          </a:p>
        </p:txBody>
      </p:sp>
    </p:spTree>
    <p:extLst>
      <p:ext uri="{BB962C8B-B14F-4D97-AF65-F5344CB8AC3E}">
        <p14:creationId xmlns:p14="http://schemas.microsoft.com/office/powerpoint/2010/main" val="29880399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249AAC-E74E-442D-93B3-911E5EBBF9F0}"/>
              </a:ext>
            </a:extLst>
          </p:cNvPr>
          <p:cNvSpPr>
            <a:spLocks noGrp="1"/>
          </p:cNvSpPr>
          <p:nvPr>
            <p:ph type="title"/>
          </p:nvPr>
        </p:nvSpPr>
        <p:spPr/>
        <p:txBody>
          <a:bodyPr>
            <a:normAutofit/>
          </a:bodyPr>
          <a:lstStyle/>
          <a:p>
            <a:r>
              <a:rPr lang="en-CA" sz="3200" b="1" dirty="0"/>
              <a:t>D</a:t>
            </a:r>
            <a:r>
              <a:rPr lang="en-CA" sz="3200" b="1" dirty="0" smtClean="0"/>
              <a:t>ependent </a:t>
            </a:r>
            <a:r>
              <a:rPr lang="en-CA" sz="3200" b="1" dirty="0"/>
              <a:t>Contractors</a:t>
            </a:r>
          </a:p>
        </p:txBody>
      </p:sp>
      <p:sp>
        <p:nvSpPr>
          <p:cNvPr id="3" name="Content Placeholder 2">
            <a:extLst>
              <a:ext uri="{FF2B5EF4-FFF2-40B4-BE49-F238E27FC236}">
                <a16:creationId xmlns:a16="http://schemas.microsoft.com/office/drawing/2014/main" xmlns="" id="{EA735898-4156-4D87-8F01-38B685DFC7C9}"/>
              </a:ext>
            </a:extLst>
          </p:cNvPr>
          <p:cNvSpPr>
            <a:spLocks noGrp="1"/>
          </p:cNvSpPr>
          <p:nvPr>
            <p:ph idx="1"/>
          </p:nvPr>
        </p:nvSpPr>
        <p:spPr/>
        <p:txBody>
          <a:bodyPr>
            <a:noAutofit/>
          </a:bodyPr>
          <a:lstStyle/>
          <a:p>
            <a:r>
              <a:rPr lang="en-CA" sz="2000" dirty="0"/>
              <a:t>The law regarding Dependent Contractors is still developing. If someone is a Dependent Contractor there will undoubtedly features of an independent contractor relationship. </a:t>
            </a:r>
          </a:p>
          <a:p>
            <a:r>
              <a:rPr lang="en-CA" sz="2000" dirty="0"/>
              <a:t>Like Independent Contractors - the worker is paid through an invoice which they submit, and they are required to remit their own taxes;</a:t>
            </a:r>
          </a:p>
          <a:p>
            <a:r>
              <a:rPr lang="en-CA" sz="2000" dirty="0"/>
              <a:t>A unique </a:t>
            </a:r>
            <a:r>
              <a:rPr lang="en-CA" sz="2000" dirty="0" smtClean="0"/>
              <a:t>feature </a:t>
            </a:r>
            <a:r>
              <a:rPr lang="en-CA" sz="2000" dirty="0"/>
              <a:t>of the Dependent Contractor relationship is that the worker works exclusively, or nearly exclusively, for one entity. This means that they derive substantially more than 50% of their work from the one entity. (</a:t>
            </a:r>
            <a:r>
              <a:rPr lang="en-CA" sz="2000" i="1" dirty="0"/>
              <a:t>Thurston v. Ontario (Children’s </a:t>
            </a:r>
            <a:r>
              <a:rPr lang="en-CA" sz="2000" i="1" dirty="0" smtClean="0"/>
              <a:t>Lawyer) </a:t>
            </a:r>
            <a:r>
              <a:rPr lang="en-CA" sz="2000" i="1" dirty="0"/>
              <a:t>2019 </a:t>
            </a:r>
            <a:r>
              <a:rPr lang="en-CA" sz="2000" i="1" dirty="0" err="1"/>
              <a:t>ONCA</a:t>
            </a:r>
            <a:r>
              <a:rPr lang="en-CA" sz="2000" i="1" dirty="0"/>
              <a:t> 640 at para 30)</a:t>
            </a:r>
          </a:p>
          <a:p>
            <a:r>
              <a:rPr lang="en-CA" sz="2000" dirty="0"/>
              <a:t>Like Employees however, Dependent Contractors are entitled to “some” reasonable common law notice on </a:t>
            </a:r>
            <a:r>
              <a:rPr lang="en-CA" sz="2000" dirty="0" smtClean="0"/>
              <a:t>termination.</a:t>
            </a:r>
            <a:endParaRPr lang="en-CA" sz="2000" dirty="0"/>
          </a:p>
          <a:p>
            <a:pPr marL="914400" lvl="2" indent="0">
              <a:lnSpc>
                <a:spcPct val="100000"/>
              </a:lnSpc>
              <a:buNone/>
            </a:pPr>
            <a:endParaRPr lang="en-GB" sz="1200" i="1" dirty="0"/>
          </a:p>
        </p:txBody>
      </p:sp>
    </p:spTree>
    <p:extLst>
      <p:ext uri="{BB962C8B-B14F-4D97-AF65-F5344CB8AC3E}">
        <p14:creationId xmlns:p14="http://schemas.microsoft.com/office/powerpoint/2010/main" val="8258918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249AAC-E74E-442D-93B3-911E5EBBF9F0}"/>
              </a:ext>
            </a:extLst>
          </p:cNvPr>
          <p:cNvSpPr>
            <a:spLocks noGrp="1"/>
          </p:cNvSpPr>
          <p:nvPr>
            <p:ph type="title"/>
          </p:nvPr>
        </p:nvSpPr>
        <p:spPr>
          <a:xfrm>
            <a:off x="476250" y="1549101"/>
            <a:ext cx="11239500" cy="708247"/>
          </a:xfrm>
        </p:spPr>
        <p:txBody>
          <a:bodyPr>
            <a:noAutofit/>
          </a:bodyPr>
          <a:lstStyle/>
          <a:p>
            <a:r>
              <a:rPr lang="en-CA" sz="3200" b="1" dirty="0"/>
              <a:t>3 classes of workers – but how do we determine which one applies?</a:t>
            </a:r>
          </a:p>
        </p:txBody>
      </p:sp>
      <p:sp>
        <p:nvSpPr>
          <p:cNvPr id="3" name="Content Placeholder 2">
            <a:extLst>
              <a:ext uri="{FF2B5EF4-FFF2-40B4-BE49-F238E27FC236}">
                <a16:creationId xmlns:a16="http://schemas.microsoft.com/office/drawing/2014/main" xmlns="" id="{EA735898-4156-4D87-8F01-38B685DFC7C9}"/>
              </a:ext>
            </a:extLst>
          </p:cNvPr>
          <p:cNvSpPr>
            <a:spLocks noGrp="1"/>
          </p:cNvSpPr>
          <p:nvPr>
            <p:ph idx="1"/>
          </p:nvPr>
        </p:nvSpPr>
        <p:spPr>
          <a:xfrm>
            <a:off x="838200" y="2363506"/>
            <a:ext cx="10515600" cy="4214576"/>
          </a:xfrm>
        </p:spPr>
        <p:txBody>
          <a:bodyPr>
            <a:normAutofit/>
          </a:bodyPr>
          <a:lstStyle/>
          <a:p>
            <a:r>
              <a:rPr lang="en-CA" dirty="0"/>
              <a:t>Now that we have covered the different classes of workers, how do we determine which classification is correct?</a:t>
            </a:r>
          </a:p>
          <a:p>
            <a:r>
              <a:rPr lang="en-CA" dirty="0"/>
              <a:t>This is a complicated process, and it involves reviewing the facts of each case carefully. Every case that differentiates between the classes of employees will depend highly on the facts. </a:t>
            </a:r>
          </a:p>
          <a:p>
            <a:r>
              <a:rPr lang="en-CA" dirty="0"/>
              <a:t>Lets now go through the analysis. </a:t>
            </a:r>
          </a:p>
        </p:txBody>
      </p:sp>
    </p:spTree>
    <p:extLst>
      <p:ext uri="{BB962C8B-B14F-4D97-AF65-F5344CB8AC3E}">
        <p14:creationId xmlns:p14="http://schemas.microsoft.com/office/powerpoint/2010/main" val="35978969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249AAC-E74E-442D-93B3-911E5EBBF9F0}"/>
              </a:ext>
            </a:extLst>
          </p:cNvPr>
          <p:cNvSpPr>
            <a:spLocks noGrp="1"/>
          </p:cNvSpPr>
          <p:nvPr>
            <p:ph type="title"/>
          </p:nvPr>
        </p:nvSpPr>
        <p:spPr/>
        <p:txBody>
          <a:bodyPr>
            <a:normAutofit/>
          </a:bodyPr>
          <a:lstStyle/>
          <a:p>
            <a:r>
              <a:rPr lang="en-CA" sz="3200" b="1" dirty="0"/>
              <a:t>Analysis of Class of worker – step 1</a:t>
            </a:r>
          </a:p>
        </p:txBody>
      </p:sp>
      <p:sp>
        <p:nvSpPr>
          <p:cNvPr id="3" name="Content Placeholder 2">
            <a:extLst>
              <a:ext uri="{FF2B5EF4-FFF2-40B4-BE49-F238E27FC236}">
                <a16:creationId xmlns:a16="http://schemas.microsoft.com/office/drawing/2014/main" xmlns="" id="{EA735898-4156-4D87-8F01-38B685DFC7C9}"/>
              </a:ext>
            </a:extLst>
          </p:cNvPr>
          <p:cNvSpPr>
            <a:spLocks noGrp="1"/>
          </p:cNvSpPr>
          <p:nvPr>
            <p:ph idx="1"/>
          </p:nvPr>
        </p:nvSpPr>
        <p:spPr>
          <a:xfrm>
            <a:off x="838200" y="2363506"/>
            <a:ext cx="10515600" cy="4195914"/>
          </a:xfrm>
        </p:spPr>
        <p:txBody>
          <a:bodyPr>
            <a:noAutofit/>
          </a:bodyPr>
          <a:lstStyle/>
          <a:p>
            <a:pPr>
              <a:lnSpc>
                <a:spcPct val="100000"/>
              </a:lnSpc>
            </a:pPr>
            <a:r>
              <a:rPr lang="en-CA" sz="1800" dirty="0"/>
              <a:t>The First Step in the analysis of the class of worker involves differentiating between an Employee and a Contractor.</a:t>
            </a:r>
          </a:p>
          <a:p>
            <a:pPr>
              <a:lnSpc>
                <a:spcPct val="100000"/>
              </a:lnSpc>
            </a:pPr>
            <a:r>
              <a:rPr lang="en-CA" sz="1800" dirty="0"/>
              <a:t>Whether a person is an Employee or a </a:t>
            </a:r>
            <a:r>
              <a:rPr lang="en-CA" sz="1800" dirty="0" smtClean="0"/>
              <a:t>Contractor </a:t>
            </a:r>
            <a:r>
              <a:rPr lang="en-CA" sz="1800" dirty="0"/>
              <a:t>will depend on several factors.</a:t>
            </a:r>
          </a:p>
          <a:p>
            <a:pPr>
              <a:lnSpc>
                <a:spcPct val="100000"/>
              </a:lnSpc>
            </a:pPr>
            <a:r>
              <a:rPr lang="en-CA" sz="1800" dirty="0"/>
              <a:t>The Factors are:</a:t>
            </a:r>
          </a:p>
          <a:p>
            <a:pPr marL="800100" lvl="1" indent="-342900">
              <a:lnSpc>
                <a:spcPct val="100000"/>
              </a:lnSpc>
              <a:buFont typeface="+mj-lt"/>
              <a:buAutoNum type="arabicPeriod"/>
            </a:pPr>
            <a:r>
              <a:rPr lang="en-CA" sz="1800" dirty="0" smtClean="0"/>
              <a:t>The </a:t>
            </a:r>
            <a:r>
              <a:rPr lang="en-CA" sz="1800" dirty="0"/>
              <a:t>extent to which the activities of the worker were controlled by the other contracting party;</a:t>
            </a:r>
          </a:p>
          <a:p>
            <a:pPr marL="800100" lvl="1" indent="-342900">
              <a:lnSpc>
                <a:spcPct val="100000"/>
              </a:lnSpc>
              <a:buFont typeface="+mj-lt"/>
              <a:buAutoNum type="arabicPeriod"/>
            </a:pPr>
            <a:r>
              <a:rPr lang="en-CA" sz="1800" dirty="0" smtClean="0"/>
              <a:t>Whether </a:t>
            </a:r>
            <a:r>
              <a:rPr lang="en-CA" sz="1800" dirty="0"/>
              <a:t>the worker provided his or her own tools or equipment;</a:t>
            </a:r>
          </a:p>
          <a:p>
            <a:pPr marL="800100" lvl="1" indent="-342900">
              <a:lnSpc>
                <a:spcPct val="100000"/>
              </a:lnSpc>
              <a:buFont typeface="+mj-lt"/>
              <a:buAutoNum type="arabicPeriod"/>
            </a:pPr>
            <a:r>
              <a:rPr lang="en-CA" sz="1800" dirty="0" smtClean="0"/>
              <a:t>Whether </a:t>
            </a:r>
            <a:r>
              <a:rPr lang="en-CA" sz="1800" dirty="0"/>
              <a:t>the worker hired his or her own </a:t>
            </a:r>
            <a:r>
              <a:rPr lang="en-CA" sz="1800" dirty="0" smtClean="0"/>
              <a:t>helpers;</a:t>
            </a:r>
          </a:p>
          <a:p>
            <a:pPr marL="800100" lvl="1" indent="-342900">
              <a:lnSpc>
                <a:spcPct val="100000"/>
              </a:lnSpc>
              <a:buFont typeface="+mj-lt"/>
              <a:buAutoNum type="arabicPeriod"/>
            </a:pPr>
            <a:r>
              <a:rPr lang="en-CA" sz="1800" dirty="0" smtClean="0"/>
              <a:t>The </a:t>
            </a:r>
            <a:r>
              <a:rPr lang="en-CA" sz="1800" dirty="0"/>
              <a:t>extent to which the worker assumed financial risk;</a:t>
            </a:r>
          </a:p>
          <a:p>
            <a:pPr marL="800100" lvl="1" indent="-342900">
              <a:lnSpc>
                <a:spcPct val="100000"/>
              </a:lnSpc>
              <a:buFont typeface="+mj-lt"/>
              <a:buAutoNum type="arabicPeriod"/>
            </a:pPr>
            <a:r>
              <a:rPr lang="en-CA" sz="1800" dirty="0"/>
              <a:t>T</a:t>
            </a:r>
            <a:r>
              <a:rPr lang="en-CA" sz="1800" dirty="0" smtClean="0"/>
              <a:t>he </a:t>
            </a:r>
            <a:r>
              <a:rPr lang="en-CA" sz="1800" dirty="0"/>
              <a:t>extent to which the worker had invested capital in the enterprise;</a:t>
            </a:r>
          </a:p>
          <a:p>
            <a:pPr marL="800100" lvl="1" indent="-342900">
              <a:lnSpc>
                <a:spcPct val="100000"/>
              </a:lnSpc>
              <a:buFont typeface="+mj-lt"/>
              <a:buAutoNum type="arabicPeriod"/>
            </a:pPr>
            <a:r>
              <a:rPr lang="en-CA" sz="1800" dirty="0"/>
              <a:t>T</a:t>
            </a:r>
            <a:r>
              <a:rPr lang="en-CA" sz="1800" dirty="0" smtClean="0"/>
              <a:t>he </a:t>
            </a:r>
            <a:r>
              <a:rPr lang="en-CA" sz="1800" dirty="0"/>
              <a:t>extent to which the worker had management responsibilities; and </a:t>
            </a:r>
          </a:p>
          <a:p>
            <a:pPr marL="800100" lvl="1" indent="-342900">
              <a:lnSpc>
                <a:spcPct val="100000"/>
              </a:lnSpc>
              <a:buFont typeface="+mj-lt"/>
              <a:buAutoNum type="arabicPeriod"/>
            </a:pPr>
            <a:r>
              <a:rPr lang="en-CA" sz="1800" dirty="0"/>
              <a:t>W</a:t>
            </a:r>
            <a:r>
              <a:rPr lang="en-CA" sz="1800" dirty="0" smtClean="0"/>
              <a:t>hether </a:t>
            </a:r>
            <a:r>
              <a:rPr lang="en-CA" sz="1800" dirty="0"/>
              <a:t>the worker had an opportunity for profit in the performance of his or her tasks. </a:t>
            </a:r>
          </a:p>
          <a:p>
            <a:pPr marL="800100" lvl="1" indent="-342900">
              <a:lnSpc>
                <a:spcPct val="100000"/>
              </a:lnSpc>
              <a:buFont typeface="+mj-lt"/>
              <a:buAutoNum type="arabicPeriod"/>
            </a:pPr>
            <a:endParaRPr lang="en-CA" sz="1800" dirty="0"/>
          </a:p>
        </p:txBody>
      </p:sp>
    </p:spTree>
    <p:extLst>
      <p:ext uri="{BB962C8B-B14F-4D97-AF65-F5344CB8AC3E}">
        <p14:creationId xmlns:p14="http://schemas.microsoft.com/office/powerpoint/2010/main" val="230993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249AAC-E74E-442D-93B3-911E5EBBF9F0}"/>
              </a:ext>
            </a:extLst>
          </p:cNvPr>
          <p:cNvSpPr>
            <a:spLocks noGrp="1"/>
          </p:cNvSpPr>
          <p:nvPr>
            <p:ph type="title"/>
          </p:nvPr>
        </p:nvSpPr>
        <p:spPr/>
        <p:txBody>
          <a:bodyPr>
            <a:normAutofit/>
          </a:bodyPr>
          <a:lstStyle/>
          <a:p>
            <a:r>
              <a:rPr lang="en-CA" sz="3200" b="1" dirty="0"/>
              <a:t>Analysis of Class of worker – step 1</a:t>
            </a:r>
          </a:p>
        </p:txBody>
      </p:sp>
      <p:sp>
        <p:nvSpPr>
          <p:cNvPr id="3" name="Content Placeholder 2">
            <a:extLst>
              <a:ext uri="{FF2B5EF4-FFF2-40B4-BE49-F238E27FC236}">
                <a16:creationId xmlns:a16="http://schemas.microsoft.com/office/drawing/2014/main" xmlns="" id="{EA735898-4156-4D87-8F01-38B685DFC7C9}"/>
              </a:ext>
            </a:extLst>
          </p:cNvPr>
          <p:cNvSpPr>
            <a:spLocks noGrp="1"/>
          </p:cNvSpPr>
          <p:nvPr>
            <p:ph idx="1"/>
          </p:nvPr>
        </p:nvSpPr>
        <p:spPr>
          <a:xfrm>
            <a:off x="838200" y="2363506"/>
            <a:ext cx="10515600" cy="4195914"/>
          </a:xfrm>
        </p:spPr>
        <p:txBody>
          <a:bodyPr>
            <a:noAutofit/>
          </a:bodyPr>
          <a:lstStyle/>
          <a:p>
            <a:pPr>
              <a:lnSpc>
                <a:spcPct val="100000"/>
              </a:lnSpc>
            </a:pPr>
            <a:r>
              <a:rPr lang="en-CA" sz="1800" dirty="0"/>
              <a:t>Ultimately, the Court of Appeal has said that the heart of the matter is “whose business is being operated?” </a:t>
            </a:r>
            <a:r>
              <a:rPr lang="en-CA" sz="1800" i="1" dirty="0"/>
              <a:t>(</a:t>
            </a:r>
            <a:r>
              <a:rPr lang="es-ES" sz="1800" i="1" dirty="0" err="1"/>
              <a:t>Braiden</a:t>
            </a:r>
            <a:r>
              <a:rPr lang="es-ES" sz="1800" i="1" dirty="0"/>
              <a:t> v. La-Z-</a:t>
            </a:r>
            <a:r>
              <a:rPr lang="es-ES" sz="1800" i="1" dirty="0" err="1"/>
              <a:t>Boy</a:t>
            </a:r>
            <a:r>
              <a:rPr lang="es-ES" sz="1800" i="1" dirty="0"/>
              <a:t> Canada </a:t>
            </a:r>
            <a:r>
              <a:rPr lang="es-ES" sz="1800" i="1" dirty="0" err="1"/>
              <a:t>Limited</a:t>
            </a:r>
            <a:r>
              <a:rPr lang="es-ES" sz="1800" i="1" dirty="0"/>
              <a:t> </a:t>
            </a:r>
            <a:r>
              <a:rPr lang="en-CA" sz="1800" i="1" dirty="0"/>
              <a:t>2008 </a:t>
            </a:r>
            <a:r>
              <a:rPr lang="en-CA" sz="1800" i="1" dirty="0" err="1"/>
              <a:t>ONCA</a:t>
            </a:r>
            <a:r>
              <a:rPr lang="en-CA" sz="1800" i="1" dirty="0"/>
              <a:t> 464 at para 34)</a:t>
            </a:r>
          </a:p>
          <a:p>
            <a:pPr>
              <a:lnSpc>
                <a:spcPct val="100000"/>
              </a:lnSpc>
            </a:pPr>
            <a:r>
              <a:rPr lang="en-CA" sz="1800" dirty="0"/>
              <a:t>Courts have said that this is not necessarily exhaustive, nor is the only necessary test, however the Ontario Court of Appeal has traditionally used these factors to differentiate between an employee and a contractor. </a:t>
            </a:r>
            <a:r>
              <a:rPr lang="en-US" sz="1800" i="1" dirty="0" smtClean="0"/>
              <a:t>(</a:t>
            </a:r>
            <a:r>
              <a:rPr lang="en-US" sz="1800" i="1" dirty="0"/>
              <a:t>Cormier v. 1772887 Ontario Limited </a:t>
            </a:r>
            <a:r>
              <a:rPr lang="en-US" sz="1800" i="1" dirty="0" err="1"/>
              <a:t>c.o.b</a:t>
            </a:r>
            <a:r>
              <a:rPr lang="en-US" sz="1800" i="1" dirty="0"/>
              <a:t>. as St. Joseph Communications, 2019 </a:t>
            </a:r>
            <a:r>
              <a:rPr lang="en-US" sz="1800" i="1" dirty="0" err="1"/>
              <a:t>ONSC</a:t>
            </a:r>
            <a:r>
              <a:rPr lang="en-US" sz="1800" i="1" dirty="0"/>
              <a:t> 587</a:t>
            </a:r>
            <a:r>
              <a:rPr lang="en-US" sz="1800" i="1" dirty="0" smtClean="0"/>
              <a:t>)</a:t>
            </a:r>
            <a:endParaRPr lang="en-US" sz="1800" dirty="0" smtClean="0"/>
          </a:p>
          <a:p>
            <a:pPr>
              <a:lnSpc>
                <a:spcPct val="100000"/>
              </a:lnSpc>
            </a:pPr>
            <a:r>
              <a:rPr lang="en-US" sz="1800" dirty="0" smtClean="0"/>
              <a:t>What </a:t>
            </a:r>
            <a:r>
              <a:rPr lang="en-US" sz="1800" dirty="0"/>
              <a:t>the parties may choose to call their relationship is relevant but not determinative, and the court will determine the nature of the relationship based on the conduct of the parties</a:t>
            </a:r>
          </a:p>
          <a:p>
            <a:pPr>
              <a:lnSpc>
                <a:spcPct val="100000"/>
              </a:lnSpc>
            </a:pPr>
            <a:r>
              <a:rPr lang="en-US" sz="1800" dirty="0"/>
              <a:t>It’s important to note here that despite the fact that people agree to all sorts of arrangements, it does not mean that the classification of whether they are an employee or a contractor is correct at law. </a:t>
            </a:r>
            <a:endParaRPr lang="en-CA" sz="1800" dirty="0"/>
          </a:p>
        </p:txBody>
      </p:sp>
    </p:spTree>
    <p:extLst>
      <p:ext uri="{BB962C8B-B14F-4D97-AF65-F5344CB8AC3E}">
        <p14:creationId xmlns:p14="http://schemas.microsoft.com/office/powerpoint/2010/main" val="3132468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E987B14-6653-4AE6-9444-54C5167EB4BB}"/>
              </a:ext>
            </a:extLst>
          </p:cNvPr>
          <p:cNvSpPr/>
          <p:nvPr/>
        </p:nvSpPr>
        <p:spPr>
          <a:xfrm>
            <a:off x="0" y="2120601"/>
            <a:ext cx="12192000" cy="3862950"/>
          </a:xfrm>
          <a:prstGeom prst="rect">
            <a:avLst/>
          </a:prstGeom>
          <a:solidFill>
            <a:srgbClr val="002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prstClr val="white"/>
              </a:solidFill>
              <a:latin typeface="Goudy Old Style" panose="02020502050305020303" pitchFamily="18" charset="0"/>
            </a:endParaRPr>
          </a:p>
        </p:txBody>
      </p:sp>
      <p:sp>
        <p:nvSpPr>
          <p:cNvPr id="2" name="Title 1"/>
          <p:cNvSpPr>
            <a:spLocks noGrp="1"/>
          </p:cNvSpPr>
          <p:nvPr>
            <p:ph type="title"/>
          </p:nvPr>
        </p:nvSpPr>
        <p:spPr>
          <a:xfrm>
            <a:off x="710214" y="2120601"/>
            <a:ext cx="10564427" cy="2222799"/>
          </a:xfrm>
        </p:spPr>
        <p:txBody>
          <a:bodyPr>
            <a:normAutofit/>
          </a:bodyPr>
          <a:lstStyle/>
          <a:p>
            <a:r>
              <a:rPr lang="en-GB" b="1" dirty="0">
                <a:solidFill>
                  <a:schemeClr val="bg1"/>
                </a:solidFill>
              </a:rPr>
              <a:t>Vaccination Policies, Employee Terminations and Eligibility for Employment Insurance</a:t>
            </a:r>
            <a:endParaRPr lang="en-CA" dirty="0">
              <a:solidFill>
                <a:schemeClr val="bg1"/>
              </a:solidFill>
            </a:endParaRPr>
          </a:p>
        </p:txBody>
      </p:sp>
      <p:sp>
        <p:nvSpPr>
          <p:cNvPr id="3" name="Content Placeholder 2"/>
          <p:cNvSpPr>
            <a:spLocks noGrp="1"/>
          </p:cNvSpPr>
          <p:nvPr>
            <p:ph idx="1"/>
          </p:nvPr>
        </p:nvSpPr>
        <p:spPr>
          <a:xfrm>
            <a:off x="0" y="4779758"/>
            <a:ext cx="12191998" cy="768786"/>
          </a:xfrm>
        </p:spPr>
        <p:txBody>
          <a:bodyPr>
            <a:normAutofit/>
          </a:bodyPr>
          <a:lstStyle/>
          <a:p>
            <a:pPr marL="0" indent="0" algn="ctr">
              <a:buNone/>
            </a:pPr>
            <a:r>
              <a:rPr lang="en-CA" sz="3600" b="1" dirty="0">
                <a:solidFill>
                  <a:schemeClr val="bg1"/>
                </a:solidFill>
              </a:rPr>
              <a:t>COVID-19 Case Law Update</a:t>
            </a:r>
            <a:endParaRPr lang="en-CA" sz="3600" dirty="0">
              <a:solidFill>
                <a:schemeClr val="bg1"/>
              </a:solidFill>
            </a:endParaRPr>
          </a:p>
        </p:txBody>
      </p:sp>
    </p:spTree>
    <p:extLst>
      <p:ext uri="{BB962C8B-B14F-4D97-AF65-F5344CB8AC3E}">
        <p14:creationId xmlns:p14="http://schemas.microsoft.com/office/powerpoint/2010/main" val="3249892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249AAC-E74E-442D-93B3-911E5EBBF9F0}"/>
              </a:ext>
            </a:extLst>
          </p:cNvPr>
          <p:cNvSpPr>
            <a:spLocks noGrp="1"/>
          </p:cNvSpPr>
          <p:nvPr>
            <p:ph type="title"/>
          </p:nvPr>
        </p:nvSpPr>
        <p:spPr/>
        <p:txBody>
          <a:bodyPr>
            <a:normAutofit/>
          </a:bodyPr>
          <a:lstStyle/>
          <a:p>
            <a:r>
              <a:rPr lang="en-CA" sz="3200" b="1" dirty="0"/>
              <a:t>Analysis of Class of worker – step </a:t>
            </a:r>
            <a:r>
              <a:rPr lang="en-CA" sz="3200" b="1" dirty="0" smtClean="0"/>
              <a:t>2</a:t>
            </a:r>
            <a:endParaRPr lang="en-CA" sz="3200" b="1" dirty="0"/>
          </a:p>
        </p:txBody>
      </p:sp>
      <p:sp>
        <p:nvSpPr>
          <p:cNvPr id="3" name="Content Placeholder 2">
            <a:extLst>
              <a:ext uri="{FF2B5EF4-FFF2-40B4-BE49-F238E27FC236}">
                <a16:creationId xmlns:a16="http://schemas.microsoft.com/office/drawing/2014/main" xmlns="" id="{EA735898-4156-4D87-8F01-38B685DFC7C9}"/>
              </a:ext>
            </a:extLst>
          </p:cNvPr>
          <p:cNvSpPr>
            <a:spLocks noGrp="1"/>
          </p:cNvSpPr>
          <p:nvPr>
            <p:ph idx="1"/>
          </p:nvPr>
        </p:nvSpPr>
        <p:spPr>
          <a:xfrm>
            <a:off x="838200" y="2363506"/>
            <a:ext cx="10515600" cy="4195914"/>
          </a:xfrm>
        </p:spPr>
        <p:txBody>
          <a:bodyPr>
            <a:noAutofit/>
          </a:bodyPr>
          <a:lstStyle/>
          <a:p>
            <a:r>
              <a:rPr lang="en-CA" sz="1800" dirty="0"/>
              <a:t>If the worker is found to be an employee – then the analysis ends. However, if the Court determines that the worker is a contractor, a further step is required. </a:t>
            </a:r>
          </a:p>
          <a:p>
            <a:r>
              <a:rPr lang="en-CA" sz="1800" dirty="0"/>
              <a:t>The Court will then turn to whether the worker is an Independent or a Dependent Contractor.</a:t>
            </a:r>
          </a:p>
          <a:p>
            <a:r>
              <a:rPr lang="en-CA" sz="1800" dirty="0"/>
              <a:t>The Court will look to 3 factors to determine if the worker is a “Dependent” or “Independent” Contractor; </a:t>
            </a:r>
          </a:p>
          <a:p>
            <a:pPr marL="0" indent="0">
              <a:buNone/>
            </a:pPr>
            <a:endParaRPr lang="en-CA" sz="1800" dirty="0"/>
          </a:p>
        </p:txBody>
      </p:sp>
    </p:spTree>
    <p:extLst>
      <p:ext uri="{BB962C8B-B14F-4D97-AF65-F5344CB8AC3E}">
        <p14:creationId xmlns:p14="http://schemas.microsoft.com/office/powerpoint/2010/main" val="24571205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249AAC-E74E-442D-93B3-911E5EBBF9F0}"/>
              </a:ext>
            </a:extLst>
          </p:cNvPr>
          <p:cNvSpPr>
            <a:spLocks noGrp="1"/>
          </p:cNvSpPr>
          <p:nvPr>
            <p:ph type="title"/>
          </p:nvPr>
        </p:nvSpPr>
        <p:spPr/>
        <p:txBody>
          <a:bodyPr>
            <a:normAutofit/>
          </a:bodyPr>
          <a:lstStyle/>
          <a:p>
            <a:r>
              <a:rPr lang="en-CA" sz="3200" b="1" dirty="0"/>
              <a:t>Analysis of Class of worker – step </a:t>
            </a:r>
            <a:r>
              <a:rPr lang="en-CA" sz="3200" b="1" dirty="0" smtClean="0"/>
              <a:t>2</a:t>
            </a:r>
            <a:endParaRPr lang="en-CA" sz="3200" b="1" dirty="0"/>
          </a:p>
        </p:txBody>
      </p:sp>
      <p:sp>
        <p:nvSpPr>
          <p:cNvPr id="3" name="Content Placeholder 2">
            <a:extLst>
              <a:ext uri="{FF2B5EF4-FFF2-40B4-BE49-F238E27FC236}">
                <a16:creationId xmlns:a16="http://schemas.microsoft.com/office/drawing/2014/main" xmlns="" id="{EA735898-4156-4D87-8F01-38B685DFC7C9}"/>
              </a:ext>
            </a:extLst>
          </p:cNvPr>
          <p:cNvSpPr>
            <a:spLocks noGrp="1"/>
          </p:cNvSpPr>
          <p:nvPr>
            <p:ph idx="1"/>
          </p:nvPr>
        </p:nvSpPr>
        <p:spPr>
          <a:xfrm>
            <a:off x="838200" y="2363506"/>
            <a:ext cx="10515600" cy="4195914"/>
          </a:xfrm>
        </p:spPr>
        <p:txBody>
          <a:bodyPr>
            <a:noAutofit/>
          </a:bodyPr>
          <a:lstStyle/>
          <a:p>
            <a:pPr>
              <a:lnSpc>
                <a:spcPct val="100000"/>
              </a:lnSpc>
            </a:pPr>
            <a:r>
              <a:rPr lang="en-US" sz="1800" dirty="0"/>
              <a:t>(1) the extent to which the worker was economically dependent on the particular working relationship; </a:t>
            </a:r>
          </a:p>
          <a:p>
            <a:pPr>
              <a:lnSpc>
                <a:spcPct val="100000"/>
              </a:lnSpc>
            </a:pPr>
            <a:r>
              <a:rPr lang="en-US" sz="1800" dirty="0"/>
              <a:t>(2) the permanency of the working relationship; </a:t>
            </a:r>
          </a:p>
          <a:p>
            <a:pPr>
              <a:lnSpc>
                <a:spcPct val="100000"/>
              </a:lnSpc>
            </a:pPr>
            <a:r>
              <a:rPr lang="en-US" sz="1800" dirty="0"/>
              <a:t>(3) the exclusivity or high level of exclusivity of the worker’s relationship with the enterprise </a:t>
            </a:r>
            <a:r>
              <a:rPr lang="en-US" sz="1800" dirty="0">
                <a:sym typeface="Wingdings" panose="05000000000000000000" pitchFamily="2" charset="2"/>
              </a:rPr>
              <a:t> </a:t>
            </a:r>
            <a:r>
              <a:rPr lang="en-US" sz="1800" dirty="0"/>
              <a:t> The Full history of the relationship is vital </a:t>
            </a:r>
            <a:r>
              <a:rPr lang="en-US" sz="1800" i="1" dirty="0"/>
              <a:t>(Kennan v. </a:t>
            </a:r>
            <a:r>
              <a:rPr lang="en-US" sz="1800" i="1" dirty="0" err="1"/>
              <a:t>Canac</a:t>
            </a:r>
            <a:r>
              <a:rPr lang="en-US" sz="1800" i="1" dirty="0"/>
              <a:t> Kitchens 2016 </a:t>
            </a:r>
            <a:r>
              <a:rPr lang="en-US" sz="1800" i="1" dirty="0" err="1"/>
              <a:t>ONCA</a:t>
            </a:r>
            <a:r>
              <a:rPr lang="en-US" sz="1800" i="1" dirty="0"/>
              <a:t> 79 at para 25)</a:t>
            </a:r>
          </a:p>
          <a:p>
            <a:pPr>
              <a:lnSpc>
                <a:spcPct val="100000"/>
              </a:lnSpc>
            </a:pPr>
            <a:r>
              <a:rPr lang="en-US" sz="1800" dirty="0"/>
              <a:t>The more permanent and exclusive the Contractor relationship, then the less it resembles an Independent Contractor status and the more it resembles an </a:t>
            </a:r>
            <a:r>
              <a:rPr lang="en-US" sz="1800" dirty="0" smtClean="0"/>
              <a:t>Employee </a:t>
            </a:r>
            <a:r>
              <a:rPr lang="en-US" sz="1800" dirty="0"/>
              <a:t>relationship and, therefore, the relationship should be classified as a </a:t>
            </a:r>
            <a:r>
              <a:rPr lang="en-US" sz="1800" dirty="0" smtClean="0"/>
              <a:t>Dependent </a:t>
            </a:r>
            <a:r>
              <a:rPr lang="en-US" sz="1800" dirty="0"/>
              <a:t>contractor relationship</a:t>
            </a:r>
            <a:r>
              <a:rPr lang="en-US" sz="1800" dirty="0" smtClean="0"/>
              <a:t>. </a:t>
            </a:r>
            <a:r>
              <a:rPr lang="en-US" sz="1800" i="1" dirty="0" smtClean="0"/>
              <a:t>(</a:t>
            </a:r>
            <a:r>
              <a:rPr lang="en-US" sz="1800" i="1" dirty="0"/>
              <a:t>Cormier v. 1772887 Ontario Limited </a:t>
            </a:r>
            <a:r>
              <a:rPr lang="en-US" sz="1800" i="1" dirty="0" err="1"/>
              <a:t>c.o.b</a:t>
            </a:r>
            <a:r>
              <a:rPr lang="en-US" sz="1800" i="1" dirty="0"/>
              <a:t>. as St. Joseph Communications, 2019 </a:t>
            </a:r>
            <a:r>
              <a:rPr lang="en-US" sz="1800" i="1" dirty="0" err="1"/>
              <a:t>ONSC</a:t>
            </a:r>
            <a:r>
              <a:rPr lang="en-US" sz="1800" i="1" dirty="0"/>
              <a:t> 587 at para 46)</a:t>
            </a:r>
          </a:p>
          <a:p>
            <a:pPr>
              <a:lnSpc>
                <a:spcPct val="100000"/>
              </a:lnSpc>
            </a:pPr>
            <a:endParaRPr lang="en-CA" sz="1800" dirty="0"/>
          </a:p>
          <a:p>
            <a:pPr>
              <a:lnSpc>
                <a:spcPct val="100000"/>
              </a:lnSpc>
            </a:pPr>
            <a:endParaRPr lang="en-CA" sz="1800" dirty="0"/>
          </a:p>
        </p:txBody>
      </p:sp>
    </p:spTree>
    <p:extLst>
      <p:ext uri="{BB962C8B-B14F-4D97-AF65-F5344CB8AC3E}">
        <p14:creationId xmlns:p14="http://schemas.microsoft.com/office/powerpoint/2010/main" val="38627801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249AAC-E74E-442D-93B3-911E5EBBF9F0}"/>
              </a:ext>
            </a:extLst>
          </p:cNvPr>
          <p:cNvSpPr>
            <a:spLocks noGrp="1"/>
          </p:cNvSpPr>
          <p:nvPr>
            <p:ph type="title"/>
          </p:nvPr>
        </p:nvSpPr>
        <p:spPr/>
        <p:txBody>
          <a:bodyPr>
            <a:normAutofit/>
          </a:bodyPr>
          <a:lstStyle/>
          <a:p>
            <a:r>
              <a:rPr lang="en-CA" sz="3200" b="1" dirty="0"/>
              <a:t>Why does classification matter?</a:t>
            </a:r>
          </a:p>
        </p:txBody>
      </p:sp>
      <p:sp>
        <p:nvSpPr>
          <p:cNvPr id="3" name="Content Placeholder 2">
            <a:extLst>
              <a:ext uri="{FF2B5EF4-FFF2-40B4-BE49-F238E27FC236}">
                <a16:creationId xmlns:a16="http://schemas.microsoft.com/office/drawing/2014/main" xmlns="" id="{EA735898-4156-4D87-8F01-38B685DFC7C9}"/>
              </a:ext>
            </a:extLst>
          </p:cNvPr>
          <p:cNvSpPr>
            <a:spLocks noGrp="1"/>
          </p:cNvSpPr>
          <p:nvPr>
            <p:ph idx="1"/>
          </p:nvPr>
        </p:nvSpPr>
        <p:spPr>
          <a:xfrm>
            <a:off x="838200" y="2363506"/>
            <a:ext cx="10515600" cy="4195914"/>
          </a:xfrm>
        </p:spPr>
        <p:txBody>
          <a:bodyPr>
            <a:noAutofit/>
          </a:bodyPr>
          <a:lstStyle/>
          <a:p>
            <a:pPr marL="0" indent="0">
              <a:lnSpc>
                <a:spcPct val="100000"/>
              </a:lnSpc>
              <a:buNone/>
            </a:pPr>
            <a:r>
              <a:rPr lang="en-CA" sz="1800" dirty="0"/>
              <a:t>There are a number of reasons why classification matters to both w</a:t>
            </a:r>
            <a:r>
              <a:rPr lang="en-CA" sz="1800" dirty="0" smtClean="0"/>
              <a:t>orkers </a:t>
            </a:r>
            <a:r>
              <a:rPr lang="en-CA" sz="1800" dirty="0"/>
              <a:t>and </a:t>
            </a:r>
            <a:r>
              <a:rPr lang="en-CA" sz="1800" dirty="0" smtClean="0"/>
              <a:t>employers</a:t>
            </a:r>
            <a:r>
              <a:rPr lang="en-CA" sz="1800" dirty="0"/>
              <a:t>. </a:t>
            </a:r>
          </a:p>
          <a:p>
            <a:pPr lvl="1">
              <a:lnSpc>
                <a:spcPct val="100000"/>
              </a:lnSpc>
            </a:pPr>
            <a:r>
              <a:rPr lang="en-CA" sz="1800" dirty="0" smtClean="0"/>
              <a:t>The </a:t>
            </a:r>
            <a:r>
              <a:rPr lang="en-CA" sz="1800" dirty="0"/>
              <a:t>tax consequences can be significantly different. Getting it wrong could create a situation where the </a:t>
            </a:r>
            <a:r>
              <a:rPr lang="en-CA" sz="1800" dirty="0" err="1"/>
              <a:t>CRA</a:t>
            </a:r>
            <a:r>
              <a:rPr lang="en-CA" sz="1800" dirty="0"/>
              <a:t> will look for back pay for failure to withhold </a:t>
            </a:r>
            <a:r>
              <a:rPr lang="en-CA" sz="1800" dirty="0" smtClean="0"/>
              <a:t>the appropriate amount of taxes </a:t>
            </a:r>
            <a:r>
              <a:rPr lang="en-CA" sz="1800" dirty="0"/>
              <a:t>from an employer. </a:t>
            </a:r>
          </a:p>
          <a:p>
            <a:pPr lvl="1">
              <a:lnSpc>
                <a:spcPct val="100000"/>
              </a:lnSpc>
            </a:pPr>
            <a:r>
              <a:rPr lang="en-CA" sz="1800" dirty="0" smtClean="0"/>
              <a:t>Standard </a:t>
            </a:r>
            <a:r>
              <a:rPr lang="en-CA" sz="1800" dirty="0"/>
              <a:t>employment benefits are not generally paid in an independent contractor relationship. The back pay for these benefits can be significant (for example, Vacation pay or Statutory Holiday pay</a:t>
            </a:r>
            <a:r>
              <a:rPr lang="en-CA" sz="1800" dirty="0" smtClean="0"/>
              <a:t>).</a:t>
            </a:r>
            <a:endParaRPr lang="en-CA" sz="1800" dirty="0"/>
          </a:p>
          <a:p>
            <a:pPr lvl="1">
              <a:lnSpc>
                <a:spcPct val="100000"/>
              </a:lnSpc>
            </a:pPr>
            <a:r>
              <a:rPr lang="en-CA" sz="1800" dirty="0" smtClean="0"/>
              <a:t>The </a:t>
            </a:r>
            <a:r>
              <a:rPr lang="en-CA" sz="1800" dirty="0" err="1"/>
              <a:t>mis</a:t>
            </a:r>
            <a:r>
              <a:rPr lang="en-CA" sz="1800" dirty="0"/>
              <a:t>-characterization may impact a number of other employment relationships and could lead down the road to significant funds being spent on litigation. </a:t>
            </a:r>
          </a:p>
        </p:txBody>
      </p:sp>
    </p:spTree>
    <p:extLst>
      <p:ext uri="{BB962C8B-B14F-4D97-AF65-F5344CB8AC3E}">
        <p14:creationId xmlns:p14="http://schemas.microsoft.com/office/powerpoint/2010/main" val="32643623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249AAC-E74E-442D-93B3-911E5EBBF9F0}"/>
              </a:ext>
            </a:extLst>
          </p:cNvPr>
          <p:cNvSpPr>
            <a:spLocks noGrp="1"/>
          </p:cNvSpPr>
          <p:nvPr>
            <p:ph type="title"/>
          </p:nvPr>
        </p:nvSpPr>
        <p:spPr>
          <a:xfrm>
            <a:off x="207818" y="1549101"/>
            <a:ext cx="11776364" cy="708247"/>
          </a:xfrm>
        </p:spPr>
        <p:txBody>
          <a:bodyPr>
            <a:noAutofit/>
          </a:bodyPr>
          <a:lstStyle/>
          <a:p>
            <a:r>
              <a:rPr lang="en-CA" sz="3200" b="1" dirty="0"/>
              <a:t>What to do if you have questions or are unsure about the </a:t>
            </a:r>
            <a:r>
              <a:rPr lang="en-CA" sz="3200" b="1" dirty="0" smtClean="0"/>
              <a:t>classification</a:t>
            </a:r>
            <a:endParaRPr lang="en-CA" sz="3200" b="1" dirty="0"/>
          </a:p>
        </p:txBody>
      </p:sp>
      <p:sp>
        <p:nvSpPr>
          <p:cNvPr id="3" name="Content Placeholder 2">
            <a:extLst>
              <a:ext uri="{FF2B5EF4-FFF2-40B4-BE49-F238E27FC236}">
                <a16:creationId xmlns:a16="http://schemas.microsoft.com/office/drawing/2014/main" xmlns="" id="{EA735898-4156-4D87-8F01-38B685DFC7C9}"/>
              </a:ext>
            </a:extLst>
          </p:cNvPr>
          <p:cNvSpPr>
            <a:spLocks noGrp="1"/>
          </p:cNvSpPr>
          <p:nvPr>
            <p:ph idx="1"/>
          </p:nvPr>
        </p:nvSpPr>
        <p:spPr>
          <a:xfrm>
            <a:off x="838200" y="2363506"/>
            <a:ext cx="10515600" cy="4195914"/>
          </a:xfrm>
        </p:spPr>
        <p:txBody>
          <a:bodyPr>
            <a:noAutofit/>
          </a:bodyPr>
          <a:lstStyle/>
          <a:p>
            <a:r>
              <a:rPr lang="en-CA" sz="1800" dirty="0"/>
              <a:t>It’s important to first recognize that these concepts can be complicated. </a:t>
            </a:r>
            <a:r>
              <a:rPr lang="en-CA" sz="1800" dirty="0" smtClean="0"/>
              <a:t>It is also </a:t>
            </a:r>
            <a:r>
              <a:rPr lang="en-CA" sz="1800" dirty="0"/>
              <a:t>important to recognize that identifying these potential </a:t>
            </a:r>
            <a:r>
              <a:rPr lang="en-CA" sz="1800" dirty="0" smtClean="0"/>
              <a:t>pit-falls can be very important. </a:t>
            </a:r>
            <a:endParaRPr lang="en-CA" sz="1800" dirty="0"/>
          </a:p>
          <a:p>
            <a:r>
              <a:rPr lang="en-CA" sz="1800" dirty="0"/>
              <a:t>Sometimes companies or individuals are hesitant to contact a lawyer when hiring a worker. </a:t>
            </a:r>
          </a:p>
          <a:p>
            <a:r>
              <a:rPr lang="en-CA" sz="1800" dirty="0"/>
              <a:t>However, an up front investment can save what could be a serious problem later on.</a:t>
            </a:r>
          </a:p>
          <a:p>
            <a:r>
              <a:rPr lang="en-CA" sz="1800" dirty="0"/>
              <a:t>Therefore </a:t>
            </a:r>
            <a:r>
              <a:rPr lang="en-CA" sz="1800" dirty="0" smtClean="0"/>
              <a:t>it is </a:t>
            </a:r>
            <a:r>
              <a:rPr lang="en-CA" sz="1800" dirty="0"/>
              <a:t>in </a:t>
            </a:r>
            <a:r>
              <a:rPr lang="en-CA" sz="1800" dirty="0" smtClean="0"/>
              <a:t>everyone’s </a:t>
            </a:r>
            <a:r>
              <a:rPr lang="en-CA" sz="1800" dirty="0"/>
              <a:t>interest to contact experienced employment lawyers to address and avoid potential pitfalls.  </a:t>
            </a:r>
          </a:p>
        </p:txBody>
      </p:sp>
    </p:spTree>
    <p:extLst>
      <p:ext uri="{BB962C8B-B14F-4D97-AF65-F5344CB8AC3E}">
        <p14:creationId xmlns:p14="http://schemas.microsoft.com/office/powerpoint/2010/main" val="22477181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249AAC-E74E-442D-93B3-911E5EBBF9F0}"/>
              </a:ext>
            </a:extLst>
          </p:cNvPr>
          <p:cNvSpPr>
            <a:spLocks noGrp="1"/>
          </p:cNvSpPr>
          <p:nvPr>
            <p:ph type="title"/>
          </p:nvPr>
        </p:nvSpPr>
        <p:spPr>
          <a:xfrm>
            <a:off x="207818" y="1549101"/>
            <a:ext cx="11776364" cy="708247"/>
          </a:xfrm>
        </p:spPr>
        <p:txBody>
          <a:bodyPr>
            <a:noAutofit/>
          </a:bodyPr>
          <a:lstStyle/>
          <a:p>
            <a:r>
              <a:rPr lang="en-CA" sz="3200" b="1" dirty="0"/>
              <a:t>Food for thought</a:t>
            </a:r>
          </a:p>
        </p:txBody>
      </p:sp>
      <p:sp>
        <p:nvSpPr>
          <p:cNvPr id="3" name="Content Placeholder 2">
            <a:extLst>
              <a:ext uri="{FF2B5EF4-FFF2-40B4-BE49-F238E27FC236}">
                <a16:creationId xmlns:a16="http://schemas.microsoft.com/office/drawing/2014/main" xmlns="" id="{EA735898-4156-4D87-8F01-38B685DFC7C9}"/>
              </a:ext>
            </a:extLst>
          </p:cNvPr>
          <p:cNvSpPr>
            <a:spLocks noGrp="1"/>
          </p:cNvSpPr>
          <p:nvPr>
            <p:ph idx="1"/>
          </p:nvPr>
        </p:nvSpPr>
        <p:spPr>
          <a:xfrm>
            <a:off x="838200" y="2363506"/>
            <a:ext cx="10515600" cy="4195914"/>
          </a:xfrm>
        </p:spPr>
        <p:txBody>
          <a:bodyPr>
            <a:noAutofit/>
          </a:bodyPr>
          <a:lstStyle/>
          <a:p>
            <a:pPr>
              <a:lnSpc>
                <a:spcPct val="100000"/>
              </a:lnSpc>
            </a:pPr>
            <a:r>
              <a:rPr lang="en-CA" sz="1800" dirty="0"/>
              <a:t>The law is not as developed with respect to </a:t>
            </a:r>
            <a:r>
              <a:rPr lang="en-CA" sz="1800" dirty="0" smtClean="0"/>
              <a:t>Dependent Contractors </a:t>
            </a:r>
            <a:r>
              <a:rPr lang="en-CA" sz="1800" dirty="0"/>
              <a:t>as it is with Independent Contractors and Employees</a:t>
            </a:r>
          </a:p>
          <a:p>
            <a:pPr>
              <a:lnSpc>
                <a:spcPct val="100000"/>
              </a:lnSpc>
            </a:pPr>
            <a:r>
              <a:rPr lang="en-CA" sz="1800" dirty="0"/>
              <a:t>In </a:t>
            </a:r>
            <a:r>
              <a:rPr lang="en-US" sz="1800" dirty="0"/>
              <a:t>McKee v. Reid's Heritage Homes Ltd., 2009 </a:t>
            </a:r>
            <a:r>
              <a:rPr lang="en-US" sz="1800" dirty="0" err="1"/>
              <a:t>ONCA</a:t>
            </a:r>
            <a:r>
              <a:rPr lang="en-US" sz="1800" dirty="0"/>
              <a:t> 916</a:t>
            </a:r>
            <a:r>
              <a:rPr lang="en-CA" sz="1800" dirty="0"/>
              <a:t>, the Court of Appeal made the following statement at para 22:</a:t>
            </a:r>
          </a:p>
          <a:p>
            <a:pPr>
              <a:lnSpc>
                <a:spcPct val="100000"/>
              </a:lnSpc>
            </a:pPr>
            <a:r>
              <a:rPr lang="en-US" sz="1800" i="1" dirty="0"/>
              <a:t>[22] </a:t>
            </a:r>
            <a:r>
              <a:rPr lang="en-US" sz="1800" i="1" dirty="0" err="1"/>
              <a:t>RHH</a:t>
            </a:r>
            <a:r>
              <a:rPr lang="en-US" sz="1800" i="1" dirty="0"/>
              <a:t> submits that the law provides for an intermediate position of “dependent contractor” between employee status and independent contractor status.  I agree.  The </a:t>
            </a:r>
            <a:r>
              <a:rPr lang="en-US" sz="1800" i="1" dirty="0" err="1"/>
              <a:t>caselaw’s</a:t>
            </a:r>
            <a:r>
              <a:rPr lang="en-US" sz="1800" i="1" dirty="0"/>
              <a:t> evolution demonstrates the existence of an intermediate category, defined by economic dependency in the work relationship, requiring, </a:t>
            </a:r>
            <a:r>
              <a:rPr lang="en-US" sz="1800" b="1" i="1" u="sng" dirty="0"/>
              <a:t>inter alia [among other things]</a:t>
            </a:r>
            <a:r>
              <a:rPr lang="en-US" sz="1800" i="1" dirty="0"/>
              <a:t>, some reasonable notice for termination.</a:t>
            </a:r>
            <a:endParaRPr lang="en-CA" sz="1800" i="1" dirty="0"/>
          </a:p>
          <a:p>
            <a:pPr marL="0" indent="0">
              <a:lnSpc>
                <a:spcPct val="100000"/>
              </a:lnSpc>
              <a:buNone/>
            </a:pPr>
            <a:endParaRPr lang="en-CA" sz="1800" dirty="0"/>
          </a:p>
        </p:txBody>
      </p:sp>
    </p:spTree>
    <p:extLst>
      <p:ext uri="{BB962C8B-B14F-4D97-AF65-F5344CB8AC3E}">
        <p14:creationId xmlns:p14="http://schemas.microsoft.com/office/powerpoint/2010/main" val="5329173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249AAC-E74E-442D-93B3-911E5EBBF9F0}"/>
              </a:ext>
            </a:extLst>
          </p:cNvPr>
          <p:cNvSpPr>
            <a:spLocks noGrp="1"/>
          </p:cNvSpPr>
          <p:nvPr>
            <p:ph type="title"/>
          </p:nvPr>
        </p:nvSpPr>
        <p:spPr>
          <a:xfrm>
            <a:off x="207818" y="1549101"/>
            <a:ext cx="11776364" cy="708247"/>
          </a:xfrm>
        </p:spPr>
        <p:txBody>
          <a:bodyPr>
            <a:noAutofit/>
          </a:bodyPr>
          <a:lstStyle/>
          <a:p>
            <a:r>
              <a:rPr lang="en-CA" sz="3200" b="1" dirty="0"/>
              <a:t>HELLER v. UBER DRIVERS</a:t>
            </a:r>
          </a:p>
        </p:txBody>
      </p:sp>
      <p:sp>
        <p:nvSpPr>
          <p:cNvPr id="3" name="Content Placeholder 2">
            <a:extLst>
              <a:ext uri="{FF2B5EF4-FFF2-40B4-BE49-F238E27FC236}">
                <a16:creationId xmlns:a16="http://schemas.microsoft.com/office/drawing/2014/main" xmlns="" id="{EA735898-4156-4D87-8F01-38B685DFC7C9}"/>
              </a:ext>
            </a:extLst>
          </p:cNvPr>
          <p:cNvSpPr>
            <a:spLocks noGrp="1"/>
          </p:cNvSpPr>
          <p:nvPr>
            <p:ph idx="1"/>
          </p:nvPr>
        </p:nvSpPr>
        <p:spPr>
          <a:xfrm>
            <a:off x="838200" y="2363506"/>
            <a:ext cx="10515600" cy="4195914"/>
          </a:xfrm>
        </p:spPr>
        <p:txBody>
          <a:bodyPr>
            <a:noAutofit/>
          </a:bodyPr>
          <a:lstStyle/>
          <a:p>
            <a:r>
              <a:rPr lang="en-CA" sz="1800" dirty="0"/>
              <a:t>Where are things going?</a:t>
            </a:r>
          </a:p>
          <a:p>
            <a:r>
              <a:rPr lang="en-CA" sz="1800" dirty="0"/>
              <a:t>In the U.K.  - Uber drivers were classified as “workers” – this was a classification between employees and independent </a:t>
            </a:r>
            <a:r>
              <a:rPr lang="en-CA" sz="1800" dirty="0" smtClean="0"/>
              <a:t>contractors.</a:t>
            </a:r>
            <a:endParaRPr lang="en-CA" sz="1800" dirty="0"/>
          </a:p>
          <a:p>
            <a:r>
              <a:rPr lang="en-CA" sz="1800" dirty="0"/>
              <a:t>In California – The </a:t>
            </a:r>
            <a:r>
              <a:rPr lang="en-CA" sz="1800" dirty="0" smtClean="0"/>
              <a:t>Uber </a:t>
            </a:r>
            <a:r>
              <a:rPr lang="en-CA" sz="1800" dirty="0"/>
              <a:t>drivers were classified as employees, however, proposition 22 was voted </a:t>
            </a:r>
            <a:r>
              <a:rPr lang="en-CA" sz="1800" dirty="0" smtClean="0"/>
              <a:t>on by citizens </a:t>
            </a:r>
            <a:r>
              <a:rPr lang="en-CA" sz="1800" dirty="0"/>
              <a:t>to keep </a:t>
            </a:r>
            <a:r>
              <a:rPr lang="en-CA" sz="1800" dirty="0" smtClean="0"/>
              <a:t>Uber </a:t>
            </a:r>
            <a:r>
              <a:rPr lang="en-CA" sz="1800" dirty="0"/>
              <a:t>drivers as independent contractors. The proposition </a:t>
            </a:r>
            <a:r>
              <a:rPr lang="en-CA" sz="1800" dirty="0" smtClean="0"/>
              <a:t>was successful. However, a </a:t>
            </a:r>
            <a:r>
              <a:rPr lang="en-CA" sz="1800" dirty="0"/>
              <a:t>judge </a:t>
            </a:r>
            <a:r>
              <a:rPr lang="en-CA" sz="1800" dirty="0" smtClean="0"/>
              <a:t>at the lower court struck </a:t>
            </a:r>
            <a:r>
              <a:rPr lang="en-CA" sz="1800" dirty="0"/>
              <a:t>down the proposition as unconstitutional. </a:t>
            </a:r>
            <a:r>
              <a:rPr lang="en-CA" sz="1800" dirty="0" smtClean="0"/>
              <a:t>That </a:t>
            </a:r>
            <a:r>
              <a:rPr lang="en-CA" sz="1800" dirty="0"/>
              <a:t>ruling was upheld on </a:t>
            </a:r>
            <a:r>
              <a:rPr lang="en-CA" sz="1800" dirty="0" smtClean="0"/>
              <a:t>Appeal. It will likely go to the U.S. Supreme Court. </a:t>
            </a:r>
          </a:p>
          <a:p>
            <a:r>
              <a:rPr lang="en-CA" sz="1800" dirty="0" smtClean="0"/>
              <a:t>So </a:t>
            </a:r>
            <a:r>
              <a:rPr lang="en-CA" sz="1800" dirty="0"/>
              <a:t>what will happen in Canada? </a:t>
            </a:r>
          </a:p>
          <a:p>
            <a:pPr marL="0" indent="0">
              <a:buNone/>
            </a:pPr>
            <a:endParaRPr lang="en-CA" sz="1800" dirty="0"/>
          </a:p>
        </p:txBody>
      </p:sp>
    </p:spTree>
    <p:extLst>
      <p:ext uri="{BB962C8B-B14F-4D97-AF65-F5344CB8AC3E}">
        <p14:creationId xmlns:p14="http://schemas.microsoft.com/office/powerpoint/2010/main" val="42019616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1624"/>
            <a:ext cx="10515600" cy="708247"/>
          </a:xfrm>
        </p:spPr>
        <p:txBody>
          <a:bodyPr/>
          <a:lstStyle/>
          <a:p>
            <a:r>
              <a:rPr lang="en-US" b="1" dirty="0">
                <a:solidFill>
                  <a:srgbClr val="002E56"/>
                </a:solidFill>
              </a:rPr>
              <a:t>Thank you.</a:t>
            </a:r>
            <a:endParaRPr lang="en-CA" b="1" dirty="0">
              <a:solidFill>
                <a:srgbClr val="002E56"/>
              </a:solidFill>
            </a:endParaRPr>
          </a:p>
        </p:txBody>
      </p:sp>
      <p:sp>
        <p:nvSpPr>
          <p:cNvPr id="3" name="Content Placeholder 2"/>
          <p:cNvSpPr>
            <a:spLocks noGrp="1"/>
          </p:cNvSpPr>
          <p:nvPr>
            <p:ph idx="1"/>
          </p:nvPr>
        </p:nvSpPr>
        <p:spPr>
          <a:xfrm>
            <a:off x="838200" y="3924954"/>
            <a:ext cx="10515600" cy="998259"/>
          </a:xfrm>
        </p:spPr>
        <p:txBody>
          <a:bodyPr>
            <a:noAutofit/>
          </a:bodyPr>
          <a:lstStyle/>
          <a:p>
            <a:pPr marL="0" indent="0" algn="ctr">
              <a:buNone/>
            </a:pPr>
            <a:r>
              <a:rPr lang="en-CA" sz="3200" b="1" dirty="0">
                <a:solidFill>
                  <a:srgbClr val="002E56"/>
                </a:solidFill>
                <a:hlinkClick r:id="rId2" tooltip="Phone"/>
              </a:rPr>
              <a:t>t</a:t>
            </a:r>
            <a:r>
              <a:rPr lang="en-CA" sz="3200" b="1" dirty="0" smtClean="0">
                <a:solidFill>
                  <a:srgbClr val="002E56"/>
                </a:solidFill>
                <a:hlinkClick r:id="rId2" tooltip="Phone"/>
              </a:rPr>
              <a:t>imothy.gindi@devrylaw.ca</a:t>
            </a:r>
            <a:endParaRPr lang="en-CA" sz="3200" b="1" dirty="0">
              <a:solidFill>
                <a:srgbClr val="002E56"/>
              </a:solidFill>
              <a:latin typeface="Goudy Old Style" panose="02020502050305020303" pitchFamily="18" charset="0"/>
              <a:hlinkClick r:id="rId2" tooltip="Phone"/>
            </a:endParaRPr>
          </a:p>
          <a:p>
            <a:pPr marL="0" indent="0" algn="ctr">
              <a:buNone/>
            </a:pPr>
            <a:r>
              <a:rPr lang="en-CA" sz="3200" b="1" u="sng" dirty="0" smtClean="0">
                <a:solidFill>
                  <a:srgbClr val="002E56"/>
                </a:solidFill>
                <a:latin typeface="Goudy Old Style" panose="02020502050305020303" pitchFamily="18" charset="0"/>
              </a:rPr>
              <a:t>416-446-3340</a:t>
            </a:r>
            <a:endParaRPr lang="en-US" sz="3200" b="1" u="sng" dirty="0">
              <a:solidFill>
                <a:srgbClr val="002E56"/>
              </a:solidFill>
              <a:latin typeface="Goudy Old Style" panose="02020502050305020303" pitchFamily="18" charset="0"/>
              <a:cs typeface="Arial" panose="020B0604020202020204" pitchFamily="34" charset="0"/>
            </a:endParaRPr>
          </a:p>
        </p:txBody>
      </p:sp>
    </p:spTree>
    <p:extLst>
      <p:ext uri="{BB962C8B-B14F-4D97-AF65-F5344CB8AC3E}">
        <p14:creationId xmlns:p14="http://schemas.microsoft.com/office/powerpoint/2010/main" val="31812703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2E56"/>
        </a:solidFill>
        <a:effectLst/>
      </p:bgPr>
    </p:bg>
    <p:spTree>
      <p:nvGrpSpPr>
        <p:cNvPr id="1" name=""/>
        <p:cNvGrpSpPr/>
        <p:nvPr/>
      </p:nvGrpSpPr>
      <p:grpSpPr>
        <a:xfrm>
          <a:off x="0" y="0"/>
          <a:ext cx="0" cy="0"/>
          <a:chOff x="0" y="0"/>
          <a:chExt cx="0" cy="0"/>
        </a:xfrm>
      </p:grpSpPr>
      <p:sp>
        <p:nvSpPr>
          <p:cNvPr id="5" name="Rectangle 4"/>
          <p:cNvSpPr/>
          <p:nvPr/>
        </p:nvSpPr>
        <p:spPr>
          <a:xfrm>
            <a:off x="-13448" y="2353235"/>
            <a:ext cx="12312539" cy="4504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7" name="TextBox 6"/>
          <p:cNvSpPr txBox="1"/>
          <p:nvPr/>
        </p:nvSpPr>
        <p:spPr>
          <a:xfrm>
            <a:off x="223406" y="4151834"/>
            <a:ext cx="5970494" cy="1200329"/>
          </a:xfrm>
          <a:prstGeom prst="rect">
            <a:avLst/>
          </a:prstGeom>
          <a:noFill/>
        </p:spPr>
        <p:txBody>
          <a:bodyPr wrap="square" rtlCol="0">
            <a:spAutoFit/>
          </a:bodyPr>
          <a:lstStyle/>
          <a:p>
            <a:pPr algn="ctr"/>
            <a:r>
              <a:rPr lang="en-CA" sz="3200" b="1" dirty="0" smtClean="0">
                <a:solidFill>
                  <a:srgbClr val="002E56"/>
                </a:solidFill>
                <a:latin typeface="Goudy Old Style" panose="02020502050305020303" pitchFamily="18" charset="0"/>
              </a:rPr>
              <a:t>Nathaniel Hills</a:t>
            </a:r>
            <a:r>
              <a:rPr lang="en-US" sz="3200" b="1" dirty="0" smtClean="0">
                <a:solidFill>
                  <a:srgbClr val="002E56"/>
                </a:solidFill>
                <a:latin typeface="Goudy Old Style" panose="02020502050305020303" pitchFamily="18" charset="0"/>
                <a:cs typeface="Arial" panose="020B0604020202020204" pitchFamily="34" charset="0"/>
              </a:rPr>
              <a:t>, </a:t>
            </a:r>
            <a:r>
              <a:rPr lang="en-CA" sz="2000" i="1" dirty="0">
                <a:solidFill>
                  <a:srgbClr val="002E56"/>
                </a:solidFill>
                <a:latin typeface="Goudy Old Style" panose="02020502050305020303" pitchFamily="18" charset="0"/>
              </a:rPr>
              <a:t>B.A</a:t>
            </a:r>
            <a:r>
              <a:rPr lang="en-CA" sz="2000" i="1" dirty="0" smtClean="0">
                <a:solidFill>
                  <a:srgbClr val="002E56"/>
                </a:solidFill>
                <a:latin typeface="Goudy Old Style" panose="02020502050305020303" pitchFamily="18" charset="0"/>
              </a:rPr>
              <a:t>. (Hons.), J.D. </a:t>
            </a:r>
            <a:endParaRPr lang="en-CA" sz="2000" i="1" dirty="0">
              <a:solidFill>
                <a:srgbClr val="002E56"/>
              </a:solidFill>
              <a:latin typeface="Goudy Old Style" panose="02020502050305020303" pitchFamily="18" charset="0"/>
            </a:endParaRPr>
          </a:p>
          <a:p>
            <a:pPr algn="ctr"/>
            <a:r>
              <a:rPr lang="en-US" sz="2000" dirty="0" smtClean="0">
                <a:solidFill>
                  <a:srgbClr val="002E56"/>
                </a:solidFill>
                <a:latin typeface="Goudy Old Style" panose="02020502050305020303" pitchFamily="18" charset="0"/>
                <a:cs typeface="Arial" panose="020B0604020202020204" pitchFamily="34" charset="0"/>
              </a:rPr>
              <a:t>Tax Lawyer</a:t>
            </a:r>
            <a:endParaRPr lang="en-US" sz="2000" dirty="0">
              <a:solidFill>
                <a:srgbClr val="002E56"/>
              </a:solidFill>
              <a:latin typeface="Goudy Old Style" panose="02020502050305020303" pitchFamily="18" charset="0"/>
              <a:cs typeface="Arial" panose="020B0604020202020204" pitchFamily="34" charset="0"/>
            </a:endParaRPr>
          </a:p>
          <a:p>
            <a:pPr algn="ctr"/>
            <a:r>
              <a:rPr lang="en-CA" sz="2000" b="1" dirty="0">
                <a:solidFill>
                  <a:prstClr val="black"/>
                </a:solidFill>
                <a:latin typeface="Goudy Old Style" panose="02020502050305020303" pitchFamily="18" charset="0"/>
                <a:hlinkClick r:id="rId2" tooltip="Phone"/>
              </a:rPr>
              <a:t>416-446-5841</a:t>
            </a:r>
            <a:r>
              <a:rPr lang="en-CA" sz="2000" b="1" dirty="0" smtClean="0">
                <a:solidFill>
                  <a:srgbClr val="002E56"/>
                </a:solidFill>
                <a:latin typeface="Goudy Old Style" panose="02020502050305020303" pitchFamily="18" charset="0"/>
              </a:rPr>
              <a:t> </a:t>
            </a:r>
            <a:r>
              <a:rPr lang="en-CA" sz="2000" b="1" dirty="0">
                <a:solidFill>
                  <a:srgbClr val="002E56"/>
                </a:solidFill>
                <a:latin typeface="Goudy Old Style" panose="02020502050305020303" pitchFamily="18" charset="0"/>
              </a:rPr>
              <a:t>| </a:t>
            </a:r>
            <a:r>
              <a:rPr lang="en-CA" sz="2000" b="1" dirty="0" smtClean="0">
                <a:solidFill>
                  <a:srgbClr val="002E56"/>
                </a:solidFill>
                <a:latin typeface="Goudy Old Style" panose="02020502050305020303" pitchFamily="18" charset="0"/>
                <a:hlinkClick r:id="rId3"/>
              </a:rPr>
              <a:t>Nathaniel.Hills@devrylaw.ca</a:t>
            </a:r>
            <a:endParaRPr lang="en-US" sz="2000" b="1" dirty="0">
              <a:solidFill>
                <a:srgbClr val="002E56"/>
              </a:solidFill>
              <a:latin typeface="Goudy Old Style" panose="02020502050305020303" pitchFamily="18" charset="0"/>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9169" y="527466"/>
            <a:ext cx="7847304" cy="1268647"/>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20559"/>
          <a:stretch/>
        </p:blipFill>
        <p:spPr>
          <a:xfrm>
            <a:off x="6430753" y="2645999"/>
            <a:ext cx="5408079" cy="4212000"/>
          </a:xfrm>
          <a:prstGeom prst="rect">
            <a:avLst/>
          </a:prstGeom>
        </p:spPr>
      </p:pic>
    </p:spTree>
    <p:extLst>
      <p:ext uri="{BB962C8B-B14F-4D97-AF65-F5344CB8AC3E}">
        <p14:creationId xmlns:p14="http://schemas.microsoft.com/office/powerpoint/2010/main" val="24171411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7E987B14-6653-4AE6-9444-54C5167EB4BB}"/>
              </a:ext>
            </a:extLst>
          </p:cNvPr>
          <p:cNvSpPr/>
          <p:nvPr/>
        </p:nvSpPr>
        <p:spPr>
          <a:xfrm>
            <a:off x="0" y="2120601"/>
            <a:ext cx="12192000" cy="3862950"/>
          </a:xfrm>
          <a:prstGeom prst="rect">
            <a:avLst/>
          </a:prstGeom>
          <a:solidFill>
            <a:srgbClr val="002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prstClr val="white"/>
              </a:solidFill>
              <a:latin typeface="Goudy Old Style" panose="02020502050305020303" pitchFamily="18" charset="0"/>
            </a:endParaRPr>
          </a:p>
        </p:txBody>
      </p:sp>
      <p:sp>
        <p:nvSpPr>
          <p:cNvPr id="2" name="Title 1"/>
          <p:cNvSpPr>
            <a:spLocks noGrp="1"/>
          </p:cNvSpPr>
          <p:nvPr>
            <p:ph type="title"/>
          </p:nvPr>
        </p:nvSpPr>
        <p:spPr>
          <a:xfrm>
            <a:off x="1066800" y="2120601"/>
            <a:ext cx="10515600" cy="2222799"/>
          </a:xfrm>
        </p:spPr>
        <p:txBody>
          <a:bodyPr>
            <a:normAutofit/>
          </a:bodyPr>
          <a:lstStyle/>
          <a:p>
            <a:r>
              <a:rPr lang="en-CA" b="1" dirty="0" smtClean="0">
                <a:solidFill>
                  <a:schemeClr val="bg1"/>
                </a:solidFill>
              </a:rPr>
              <a:t> </a:t>
            </a:r>
            <a:r>
              <a:rPr lang="en-GB" b="1" dirty="0" smtClean="0">
                <a:solidFill>
                  <a:schemeClr val="bg1"/>
                </a:solidFill>
              </a:rPr>
              <a:t>What to Expect in a Canada Revenue Agency (</a:t>
            </a:r>
            <a:r>
              <a:rPr lang="en-GB" b="1" dirty="0" err="1" smtClean="0">
                <a:solidFill>
                  <a:schemeClr val="bg1"/>
                </a:solidFill>
              </a:rPr>
              <a:t>CRA</a:t>
            </a:r>
            <a:r>
              <a:rPr lang="en-GB" b="1" dirty="0" smtClean="0">
                <a:solidFill>
                  <a:schemeClr val="bg1"/>
                </a:solidFill>
              </a:rPr>
              <a:t>) Audit</a:t>
            </a:r>
            <a:endParaRPr lang="en-CA" dirty="0">
              <a:solidFill>
                <a:schemeClr val="bg1"/>
              </a:solidFill>
            </a:endParaRPr>
          </a:p>
        </p:txBody>
      </p:sp>
      <p:sp>
        <p:nvSpPr>
          <p:cNvPr id="3" name="Content Placeholder 2"/>
          <p:cNvSpPr>
            <a:spLocks noGrp="1"/>
          </p:cNvSpPr>
          <p:nvPr>
            <p:ph idx="1"/>
          </p:nvPr>
        </p:nvSpPr>
        <p:spPr>
          <a:xfrm>
            <a:off x="819150" y="4779758"/>
            <a:ext cx="10515600" cy="2078242"/>
          </a:xfrm>
        </p:spPr>
        <p:txBody>
          <a:bodyPr>
            <a:normAutofit/>
          </a:bodyPr>
          <a:lstStyle/>
          <a:p>
            <a:pPr marL="0" indent="0" algn="ctr">
              <a:buNone/>
            </a:pPr>
            <a:r>
              <a:rPr lang="en-US" sz="3600" b="1" dirty="0" smtClean="0">
                <a:solidFill>
                  <a:schemeClr val="bg1"/>
                </a:solidFill>
              </a:rPr>
              <a:t>Tax Lawyer’s Analysis</a:t>
            </a:r>
            <a:endParaRPr lang="en-CA" sz="3600" dirty="0">
              <a:solidFill>
                <a:schemeClr val="bg1"/>
              </a:solidFill>
            </a:endParaRPr>
          </a:p>
        </p:txBody>
      </p:sp>
    </p:spTree>
    <p:extLst>
      <p:ext uri="{BB962C8B-B14F-4D97-AF65-F5344CB8AC3E}">
        <p14:creationId xmlns:p14="http://schemas.microsoft.com/office/powerpoint/2010/main" val="3249892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9101"/>
            <a:ext cx="10515600" cy="905775"/>
          </a:xfrm>
        </p:spPr>
        <p:txBody>
          <a:bodyPr>
            <a:noAutofit/>
          </a:bodyPr>
          <a:lstStyle/>
          <a:p>
            <a:pPr marL="0" indent="0"/>
            <a:r>
              <a:rPr lang="en-US" sz="2800" b="1" dirty="0" smtClean="0">
                <a:solidFill>
                  <a:srgbClr val="1F497D">
                    <a:lumMod val="75000"/>
                  </a:srgbClr>
                </a:solidFill>
              </a:rPr>
              <a:t>How is “Employee” Defined Under the </a:t>
            </a:r>
            <a:r>
              <a:rPr lang="en-US" sz="2800" b="1" i="1" dirty="0" smtClean="0">
                <a:solidFill>
                  <a:srgbClr val="1F497D">
                    <a:lumMod val="75000"/>
                  </a:srgbClr>
                </a:solidFill>
              </a:rPr>
              <a:t>Income Tax Act </a:t>
            </a:r>
            <a:r>
              <a:rPr lang="en-US" sz="2800" b="1" dirty="0" smtClean="0">
                <a:solidFill>
                  <a:srgbClr val="1F497D">
                    <a:lumMod val="75000"/>
                  </a:srgbClr>
                </a:solidFill>
              </a:rPr>
              <a:t>?</a:t>
            </a:r>
            <a:endParaRPr lang="en-US" sz="2800" b="1" i="1" dirty="0">
              <a:solidFill>
                <a:srgbClr val="1F497D">
                  <a:lumMod val="75000"/>
                </a:srgbClr>
              </a:solidFill>
            </a:endParaRPr>
          </a:p>
        </p:txBody>
      </p:sp>
      <p:sp>
        <p:nvSpPr>
          <p:cNvPr id="3" name="Content Placeholder 2"/>
          <p:cNvSpPr>
            <a:spLocks noGrp="1"/>
          </p:cNvSpPr>
          <p:nvPr>
            <p:ph idx="1"/>
          </p:nvPr>
        </p:nvSpPr>
        <p:spPr>
          <a:xfrm>
            <a:off x="838200" y="2561215"/>
            <a:ext cx="10515600" cy="3886686"/>
          </a:xfrm>
        </p:spPr>
        <p:txBody>
          <a:bodyPr>
            <a:noAutofit/>
          </a:bodyPr>
          <a:lstStyle/>
          <a:p>
            <a:r>
              <a:rPr lang="en-US" sz="2400" dirty="0" smtClean="0">
                <a:cs typeface="Calibri" panose="020F0502020204030204" pitchFamily="34" charset="0"/>
              </a:rPr>
              <a:t>The </a:t>
            </a:r>
            <a:r>
              <a:rPr lang="en-US" sz="2400" i="1" dirty="0" smtClean="0">
                <a:cs typeface="Calibri" panose="020F0502020204030204" pitchFamily="34" charset="0"/>
              </a:rPr>
              <a:t>Income Tax Act </a:t>
            </a:r>
            <a:r>
              <a:rPr lang="en-US" sz="2400" dirty="0" smtClean="0">
                <a:cs typeface="Calibri" panose="020F0502020204030204" pitchFamily="34" charset="0"/>
              </a:rPr>
              <a:t>(the “</a:t>
            </a:r>
            <a:r>
              <a:rPr lang="en-US" sz="2400" dirty="0" err="1" smtClean="0">
                <a:cs typeface="Calibri" panose="020F0502020204030204" pitchFamily="34" charset="0"/>
              </a:rPr>
              <a:t>ITA</a:t>
            </a:r>
            <a:r>
              <a:rPr lang="en-US" sz="2400" dirty="0" smtClean="0">
                <a:cs typeface="Calibri" panose="020F0502020204030204" pitchFamily="34" charset="0"/>
              </a:rPr>
              <a:t>”) does not define what constitutes an “employee”;</a:t>
            </a:r>
          </a:p>
          <a:p>
            <a:r>
              <a:rPr lang="en-US" sz="2400" dirty="0" smtClean="0">
                <a:cs typeface="Calibri" panose="020F0502020204030204" pitchFamily="34" charset="0"/>
              </a:rPr>
              <a:t>Definition in subsection 248(1) merely states that “employee” includes an officer;</a:t>
            </a:r>
          </a:p>
          <a:p>
            <a:r>
              <a:rPr lang="en-US" sz="2400" dirty="0" smtClean="0">
                <a:cs typeface="Calibri" panose="020F0502020204030204" pitchFamily="34" charset="0"/>
              </a:rPr>
              <a:t>The central distinction is as between a contract </a:t>
            </a:r>
            <a:r>
              <a:rPr lang="en-US" sz="2400" b="1" u="sng" dirty="0" smtClean="0">
                <a:cs typeface="Calibri" panose="020F0502020204030204" pitchFamily="34" charset="0"/>
              </a:rPr>
              <a:t>of</a:t>
            </a:r>
            <a:r>
              <a:rPr lang="en-US" sz="2400" b="1" dirty="0" smtClean="0">
                <a:cs typeface="Calibri" panose="020F0502020204030204" pitchFamily="34" charset="0"/>
              </a:rPr>
              <a:t> </a:t>
            </a:r>
            <a:r>
              <a:rPr lang="en-US" sz="2400" dirty="0" smtClean="0">
                <a:cs typeface="Calibri" panose="020F0502020204030204" pitchFamily="34" charset="0"/>
              </a:rPr>
              <a:t>service (employee) vs. a contract </a:t>
            </a:r>
            <a:r>
              <a:rPr lang="en-US" sz="2400" b="1" u="sng" dirty="0" smtClean="0">
                <a:cs typeface="Calibri" panose="020F0502020204030204" pitchFamily="34" charset="0"/>
              </a:rPr>
              <a:t>for</a:t>
            </a:r>
            <a:r>
              <a:rPr lang="en-US" sz="2400" b="1" dirty="0" smtClean="0">
                <a:cs typeface="Calibri" panose="020F0502020204030204" pitchFamily="34" charset="0"/>
              </a:rPr>
              <a:t> </a:t>
            </a:r>
            <a:r>
              <a:rPr lang="en-US" sz="2400" dirty="0" smtClean="0">
                <a:cs typeface="Calibri" panose="020F0502020204030204" pitchFamily="34" charset="0"/>
              </a:rPr>
              <a:t>service (IC);</a:t>
            </a:r>
          </a:p>
          <a:p>
            <a:r>
              <a:rPr lang="en-US" sz="2400" dirty="0" smtClean="0">
                <a:cs typeface="Calibri" panose="020F0502020204030204" pitchFamily="34" charset="0"/>
              </a:rPr>
              <a:t>The determination is a question of fact, and generally no single factor is on its own determinative, nor is a determination under another statute;</a:t>
            </a:r>
          </a:p>
          <a:p>
            <a:r>
              <a:rPr lang="en-US" sz="2400" dirty="0" smtClean="0">
                <a:cs typeface="Calibri" panose="020F0502020204030204" pitchFamily="34" charset="0"/>
              </a:rPr>
              <a:t>The concept of “employee” is thus left to the common law and the decision maker’s common sense used to apply the accepted factors to the specific scenario.</a:t>
            </a:r>
          </a:p>
        </p:txBody>
      </p:sp>
    </p:spTree>
    <p:extLst>
      <p:ext uri="{BB962C8B-B14F-4D97-AF65-F5344CB8AC3E}">
        <p14:creationId xmlns:p14="http://schemas.microsoft.com/office/powerpoint/2010/main" val="551817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E56"/>
        </a:solidFill>
        <a:effectLst/>
      </p:bgPr>
    </p:bg>
    <p:spTree>
      <p:nvGrpSpPr>
        <p:cNvPr id="1" name=""/>
        <p:cNvGrpSpPr/>
        <p:nvPr/>
      </p:nvGrpSpPr>
      <p:grpSpPr>
        <a:xfrm>
          <a:off x="0" y="0"/>
          <a:ext cx="0" cy="0"/>
          <a:chOff x="0" y="0"/>
          <a:chExt cx="0" cy="0"/>
        </a:xfrm>
      </p:grpSpPr>
      <p:sp>
        <p:nvSpPr>
          <p:cNvPr id="5" name="Rectangle 4"/>
          <p:cNvSpPr/>
          <p:nvPr/>
        </p:nvSpPr>
        <p:spPr>
          <a:xfrm>
            <a:off x="-1" y="2353235"/>
            <a:ext cx="12192001" cy="4504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169" y="527466"/>
            <a:ext cx="7847304" cy="1268647"/>
          </a:xfrm>
          <a:prstGeom prst="rect">
            <a:avLst/>
          </a:prstGeom>
        </p:spPr>
      </p:pic>
      <p:sp>
        <p:nvSpPr>
          <p:cNvPr id="6" name="TextBox 5">
            <a:extLst>
              <a:ext uri="{FF2B5EF4-FFF2-40B4-BE49-F238E27FC236}">
                <a16:creationId xmlns:a16="http://schemas.microsoft.com/office/drawing/2014/main" xmlns="" id="{9243B7F1-A064-47CC-A18C-83ADC5284EA8}"/>
              </a:ext>
            </a:extLst>
          </p:cNvPr>
          <p:cNvSpPr txBox="1"/>
          <p:nvPr/>
        </p:nvSpPr>
        <p:spPr>
          <a:xfrm>
            <a:off x="5815610" y="4229425"/>
            <a:ext cx="5970494" cy="1200329"/>
          </a:xfrm>
          <a:prstGeom prst="rect">
            <a:avLst/>
          </a:prstGeom>
          <a:noFill/>
        </p:spPr>
        <p:txBody>
          <a:bodyPr wrap="square" rtlCol="0">
            <a:spAutoFit/>
          </a:bodyPr>
          <a:lstStyle/>
          <a:p>
            <a:pPr algn="ctr"/>
            <a:r>
              <a:rPr lang="en-CA" sz="3200" b="1" dirty="0">
                <a:solidFill>
                  <a:srgbClr val="002E56"/>
                </a:solidFill>
                <a:latin typeface="Goudy Old Style" panose="02020502050305020303" pitchFamily="18" charset="0"/>
              </a:rPr>
              <a:t>Marty Rabinovitch</a:t>
            </a:r>
            <a:r>
              <a:rPr lang="en-US" sz="3200" b="1" dirty="0">
                <a:solidFill>
                  <a:srgbClr val="002E56"/>
                </a:solidFill>
                <a:latin typeface="Goudy Old Style" panose="02020502050305020303" pitchFamily="18" charset="0"/>
                <a:cs typeface="Arial" panose="020B0604020202020204" pitchFamily="34" charset="0"/>
              </a:rPr>
              <a:t>, </a:t>
            </a:r>
            <a:r>
              <a:rPr lang="en-CA" sz="2000" i="1" dirty="0">
                <a:solidFill>
                  <a:srgbClr val="002060"/>
                </a:solidFill>
                <a:latin typeface="Goudy Old Style" panose="02020502050305020303" pitchFamily="18" charset="0"/>
              </a:rPr>
              <a:t>B.A.H., LL.B. </a:t>
            </a:r>
          </a:p>
          <a:p>
            <a:pPr algn="ctr"/>
            <a:r>
              <a:rPr lang="en-US" sz="2000" dirty="0">
                <a:solidFill>
                  <a:srgbClr val="002E56"/>
                </a:solidFill>
                <a:latin typeface="Goudy Old Style" panose="02020502050305020303" pitchFamily="18" charset="0"/>
                <a:cs typeface="Arial" panose="020B0604020202020204" pitchFamily="34" charset="0"/>
              </a:rPr>
              <a:t>Lawyer</a:t>
            </a:r>
          </a:p>
          <a:p>
            <a:pPr algn="ctr"/>
            <a:r>
              <a:rPr lang="en-CA" sz="2000" b="1" dirty="0">
                <a:solidFill>
                  <a:srgbClr val="002E56"/>
                </a:solidFill>
                <a:latin typeface="Goudy Old Style" panose="02020502050305020303" pitchFamily="18" charset="0"/>
              </a:rPr>
              <a:t>416-446-5826 | </a:t>
            </a:r>
            <a:r>
              <a:rPr lang="en-CA" sz="2000" b="1" dirty="0">
                <a:solidFill>
                  <a:srgbClr val="002E56"/>
                </a:solidFill>
                <a:latin typeface="Goudy Old Style" panose="02020502050305020303" pitchFamily="18" charset="0"/>
                <a:hlinkClick r:id="rId3"/>
              </a:rPr>
              <a:t>marty.rabinovitch@devrylaw.ca</a:t>
            </a:r>
            <a:endParaRPr lang="en-US" sz="2000" b="1" dirty="0">
              <a:solidFill>
                <a:srgbClr val="002E56"/>
              </a:solidFill>
              <a:latin typeface="Goudy Old Style" panose="02020502050305020303" pitchFamily="18" charset="0"/>
              <a:cs typeface="Arial" panose="020B0604020202020204" pitchFamily="34" charset="0"/>
            </a:endParaRPr>
          </a:p>
        </p:txBody>
      </p:sp>
      <p:pic>
        <p:nvPicPr>
          <p:cNvPr id="8" name="Picture 7">
            <a:extLst>
              <a:ext uri="{FF2B5EF4-FFF2-40B4-BE49-F238E27FC236}">
                <a16:creationId xmlns:a16="http://schemas.microsoft.com/office/drawing/2014/main" xmlns="" id="{0CE96594-0EE2-432A-9EFE-CC547C739C8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3" r="2686"/>
          <a:stretch/>
        </p:blipFill>
        <p:spPr>
          <a:xfrm flipH="1">
            <a:off x="0" y="2353235"/>
            <a:ext cx="6710514" cy="4504765"/>
          </a:xfrm>
          <a:prstGeom prst="rect">
            <a:avLst/>
          </a:prstGeom>
        </p:spPr>
      </p:pic>
    </p:spTree>
    <p:extLst>
      <p:ext uri="{BB962C8B-B14F-4D97-AF65-F5344CB8AC3E}">
        <p14:creationId xmlns:p14="http://schemas.microsoft.com/office/powerpoint/2010/main" val="40956303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b="1" dirty="0" smtClean="0">
                <a:solidFill>
                  <a:srgbClr val="1F497D">
                    <a:lumMod val="75000"/>
                  </a:srgbClr>
                </a:solidFill>
              </a:rPr>
              <a:t>Common Law Definition of “Employee” for Income Tax Purposes</a:t>
            </a:r>
            <a:endParaRPr lang="en-CA" sz="2800" dirty="0"/>
          </a:p>
        </p:txBody>
      </p:sp>
      <p:sp>
        <p:nvSpPr>
          <p:cNvPr id="2" name="Content Placeholder 1">
            <a:extLst>
              <a:ext uri="{FF2B5EF4-FFF2-40B4-BE49-F238E27FC236}">
                <a16:creationId xmlns="" xmlns:a16="http://schemas.microsoft.com/office/drawing/2014/main" id="{E54C8B10-9E81-D84E-A539-338904F21E7B}"/>
              </a:ext>
            </a:extLst>
          </p:cNvPr>
          <p:cNvSpPr>
            <a:spLocks noGrp="1"/>
          </p:cNvSpPr>
          <p:nvPr>
            <p:ph idx="1"/>
          </p:nvPr>
        </p:nvSpPr>
        <p:spPr>
          <a:xfrm>
            <a:off x="838200" y="2363506"/>
            <a:ext cx="11271422" cy="3886686"/>
          </a:xfrm>
        </p:spPr>
        <p:txBody>
          <a:bodyPr>
            <a:noAutofit/>
          </a:bodyPr>
          <a:lstStyle/>
          <a:p>
            <a:pPr marL="0" indent="0">
              <a:lnSpc>
                <a:spcPct val="120000"/>
              </a:lnSpc>
              <a:buNone/>
            </a:pPr>
            <a:r>
              <a:rPr lang="en-US" sz="1500" b="1" dirty="0" smtClean="0">
                <a:solidFill>
                  <a:srgbClr val="002E56"/>
                </a:solidFill>
                <a:cs typeface="Calibri"/>
              </a:rPr>
              <a:t>The </a:t>
            </a:r>
            <a:r>
              <a:rPr lang="en-US" sz="1500" b="1" dirty="0" err="1" smtClean="0">
                <a:solidFill>
                  <a:srgbClr val="002E56"/>
                </a:solidFill>
                <a:cs typeface="Calibri"/>
              </a:rPr>
              <a:t>CRA</a:t>
            </a:r>
            <a:r>
              <a:rPr lang="en-US" sz="1500" b="1" dirty="0" smtClean="0">
                <a:solidFill>
                  <a:srgbClr val="002E56"/>
                </a:solidFill>
                <a:cs typeface="Calibri"/>
              </a:rPr>
              <a:t> generally </a:t>
            </a:r>
            <a:r>
              <a:rPr lang="en-US" sz="1500" b="1" dirty="0">
                <a:solidFill>
                  <a:srgbClr val="002E56"/>
                </a:solidFill>
                <a:cs typeface="Calibri"/>
              </a:rPr>
              <a:t>a</a:t>
            </a:r>
            <a:r>
              <a:rPr lang="en-US" sz="1500" b="1" dirty="0" smtClean="0">
                <a:solidFill>
                  <a:srgbClr val="002E56"/>
                </a:solidFill>
                <a:cs typeface="Calibri"/>
              </a:rPr>
              <a:t>pplies the ratios determined in two main cases when making a determination of employee versus contractor:</a:t>
            </a:r>
          </a:p>
          <a:p>
            <a:pPr>
              <a:lnSpc>
                <a:spcPct val="120000"/>
              </a:lnSpc>
            </a:pPr>
            <a:r>
              <a:rPr lang="en-US" sz="1500" i="1" dirty="0" smtClean="0">
                <a:solidFill>
                  <a:srgbClr val="002E56"/>
                </a:solidFill>
                <a:latin typeface="Goudy Old Style" panose="02020502050305020303" pitchFamily="18" charset="0"/>
                <a:cs typeface="Calibri"/>
              </a:rPr>
              <a:t>Wiebe Door Services Ltd v </a:t>
            </a:r>
            <a:r>
              <a:rPr lang="en-US" sz="1500" i="1" dirty="0" err="1" smtClean="0">
                <a:solidFill>
                  <a:srgbClr val="002E56"/>
                </a:solidFill>
                <a:latin typeface="Goudy Old Style" panose="02020502050305020303" pitchFamily="18" charset="0"/>
                <a:cs typeface="Calibri"/>
              </a:rPr>
              <a:t>MNR</a:t>
            </a:r>
            <a:r>
              <a:rPr lang="en-US" sz="1500" dirty="0" smtClean="0">
                <a:solidFill>
                  <a:srgbClr val="002E56"/>
                </a:solidFill>
                <a:latin typeface="Goudy Old Style" panose="02020502050305020303" pitchFamily="18" charset="0"/>
                <a:cs typeface="Calibri"/>
              </a:rPr>
              <a:t>, [1986] 2 CTC 200 (</a:t>
            </a:r>
            <a:r>
              <a:rPr lang="en-US" sz="1500" dirty="0" err="1" smtClean="0">
                <a:solidFill>
                  <a:srgbClr val="002E56"/>
                </a:solidFill>
                <a:latin typeface="Goudy Old Style" panose="02020502050305020303" pitchFamily="18" charset="0"/>
                <a:cs typeface="Calibri"/>
              </a:rPr>
              <a:t>FCA</a:t>
            </a:r>
            <a:r>
              <a:rPr lang="en-US" sz="1500" dirty="0" smtClean="0">
                <a:solidFill>
                  <a:srgbClr val="002E56"/>
                </a:solidFill>
                <a:latin typeface="Goudy Old Style" panose="02020502050305020303" pitchFamily="18" charset="0"/>
                <a:cs typeface="Calibri"/>
              </a:rPr>
              <a:t>):</a:t>
            </a:r>
          </a:p>
          <a:p>
            <a:pPr lvl="1">
              <a:lnSpc>
                <a:spcPct val="120000"/>
              </a:lnSpc>
            </a:pPr>
            <a:r>
              <a:rPr lang="en-US" sz="1300" dirty="0" smtClean="0">
                <a:solidFill>
                  <a:srgbClr val="002E56"/>
                </a:solidFill>
                <a:cs typeface="Calibri"/>
              </a:rPr>
              <a:t>The Federal Court of Appeal – taxpayer appeal from the Tax Court of Canada judgment, applying an “integration” test and holding that the workers who installed various garage doors etc. for the taxpayer under contract were employees by virtue of the “integral nature” of the workers’ work to the business;</a:t>
            </a:r>
          </a:p>
          <a:p>
            <a:pPr lvl="1">
              <a:lnSpc>
                <a:spcPct val="120000"/>
              </a:lnSpc>
            </a:pPr>
            <a:r>
              <a:rPr lang="en-US" sz="1300" dirty="0" smtClean="0">
                <a:solidFill>
                  <a:srgbClr val="002E56"/>
                </a:solidFill>
                <a:cs typeface="Calibri"/>
              </a:rPr>
              <a:t>The </a:t>
            </a:r>
            <a:r>
              <a:rPr lang="en-US" sz="1300" dirty="0" err="1" smtClean="0">
                <a:solidFill>
                  <a:srgbClr val="002E56"/>
                </a:solidFill>
                <a:cs typeface="Calibri"/>
              </a:rPr>
              <a:t>FCA</a:t>
            </a:r>
            <a:r>
              <a:rPr lang="en-US" sz="1300" dirty="0" smtClean="0">
                <a:solidFill>
                  <a:srgbClr val="002E56"/>
                </a:solidFill>
                <a:cs typeface="Calibri"/>
              </a:rPr>
              <a:t> overturned the Tax Court of Canada on the basis that the correct test is to examine all of the facts related to the relationship and determine holistically, using common sense and logic.</a:t>
            </a:r>
          </a:p>
          <a:p>
            <a:pPr>
              <a:lnSpc>
                <a:spcPct val="120000"/>
              </a:lnSpc>
            </a:pPr>
            <a:r>
              <a:rPr lang="en-US" sz="1500" i="1" dirty="0" smtClean="0">
                <a:solidFill>
                  <a:srgbClr val="002E56"/>
                </a:solidFill>
                <a:cs typeface="Calibri"/>
              </a:rPr>
              <a:t>671122 Ontario Ltd. v </a:t>
            </a:r>
            <a:r>
              <a:rPr lang="en-US" sz="1500" i="1" dirty="0" err="1" smtClean="0">
                <a:solidFill>
                  <a:srgbClr val="002E56"/>
                </a:solidFill>
                <a:cs typeface="Calibri"/>
              </a:rPr>
              <a:t>Sagaz</a:t>
            </a:r>
            <a:r>
              <a:rPr lang="en-US" sz="1500" i="1" dirty="0" smtClean="0">
                <a:solidFill>
                  <a:srgbClr val="002E56"/>
                </a:solidFill>
                <a:cs typeface="Calibri"/>
              </a:rPr>
              <a:t> Industries</a:t>
            </a:r>
            <a:r>
              <a:rPr lang="en-US" sz="1500" dirty="0" smtClean="0">
                <a:solidFill>
                  <a:srgbClr val="002E56"/>
                </a:solidFill>
                <a:cs typeface="Calibri"/>
              </a:rPr>
              <a:t>, 2001 SCC 59:</a:t>
            </a:r>
          </a:p>
          <a:p>
            <a:pPr lvl="1">
              <a:lnSpc>
                <a:spcPct val="120000"/>
              </a:lnSpc>
            </a:pPr>
            <a:r>
              <a:rPr lang="en-US" sz="1300" dirty="0" smtClean="0"/>
              <a:t>Justice Major of the Supreme Court Summarizes the factors: control, chance of profit vs risk of loss, integration &amp; tools and equipment;</a:t>
            </a:r>
          </a:p>
          <a:p>
            <a:pPr lvl="1">
              <a:lnSpc>
                <a:spcPct val="120000"/>
              </a:lnSpc>
            </a:pPr>
            <a:r>
              <a:rPr lang="en-US" sz="1300" dirty="0" smtClean="0"/>
              <a:t>Although largely supplanted by </a:t>
            </a:r>
            <a:r>
              <a:rPr lang="en-US" sz="1300" i="1" dirty="0" smtClean="0"/>
              <a:t>Laz-Y-Boy </a:t>
            </a:r>
            <a:r>
              <a:rPr lang="en-US" sz="1300" dirty="0" smtClean="0"/>
              <a:t>in the civil context, still typically used as reference point by the </a:t>
            </a:r>
            <a:r>
              <a:rPr lang="en-US" sz="1300" dirty="0" err="1" smtClean="0"/>
              <a:t>CRA</a:t>
            </a:r>
            <a:r>
              <a:rPr lang="en-US" sz="1300" dirty="0" smtClean="0"/>
              <a:t>.</a:t>
            </a:r>
          </a:p>
          <a:p>
            <a:pPr>
              <a:lnSpc>
                <a:spcPct val="120000"/>
              </a:lnSpc>
            </a:pPr>
            <a:r>
              <a:rPr lang="en-US" sz="1500" dirty="0" smtClean="0">
                <a:solidFill>
                  <a:srgbClr val="002E56"/>
                </a:solidFill>
                <a:cs typeface="Calibri"/>
              </a:rPr>
              <a:t>New </a:t>
            </a:r>
            <a:r>
              <a:rPr lang="en-US" sz="1500" dirty="0">
                <a:solidFill>
                  <a:srgbClr val="002E56"/>
                </a:solidFill>
                <a:cs typeface="Calibri"/>
              </a:rPr>
              <a:t>“two-step” test: </a:t>
            </a:r>
            <a:r>
              <a:rPr lang="en-US" sz="1500" i="1" dirty="0">
                <a:solidFill>
                  <a:srgbClr val="002E56"/>
                </a:solidFill>
                <a:cs typeface="Calibri"/>
              </a:rPr>
              <a:t>1392644 Ontario Inc. [Connor Homes] v Canada (National Revenue)</a:t>
            </a:r>
            <a:r>
              <a:rPr lang="en-US" sz="1500" dirty="0">
                <a:solidFill>
                  <a:srgbClr val="002E56"/>
                </a:solidFill>
                <a:cs typeface="Calibri"/>
              </a:rPr>
              <a:t>, 2013 </a:t>
            </a:r>
            <a:r>
              <a:rPr lang="en-US" sz="1500" dirty="0" err="1">
                <a:solidFill>
                  <a:srgbClr val="002E56"/>
                </a:solidFill>
                <a:cs typeface="Calibri"/>
              </a:rPr>
              <a:t>FCA</a:t>
            </a:r>
            <a:r>
              <a:rPr lang="en-US" sz="1500" dirty="0">
                <a:solidFill>
                  <a:srgbClr val="002E56"/>
                </a:solidFill>
                <a:cs typeface="Calibri"/>
              </a:rPr>
              <a:t> 85</a:t>
            </a:r>
          </a:p>
          <a:p>
            <a:pPr lvl="1">
              <a:lnSpc>
                <a:spcPct val="120000"/>
              </a:lnSpc>
            </a:pPr>
            <a:r>
              <a:rPr lang="en-US" sz="1300" dirty="0">
                <a:solidFill>
                  <a:srgbClr val="002E56"/>
                </a:solidFill>
                <a:cs typeface="Calibri"/>
              </a:rPr>
              <a:t>Justice </a:t>
            </a:r>
            <a:r>
              <a:rPr lang="en-US" sz="1300" dirty="0" err="1">
                <a:solidFill>
                  <a:srgbClr val="002E56"/>
                </a:solidFill>
                <a:cs typeface="Calibri"/>
              </a:rPr>
              <a:t>Mainville</a:t>
            </a:r>
            <a:r>
              <a:rPr lang="en-US" sz="1300" dirty="0">
                <a:solidFill>
                  <a:srgbClr val="002E56"/>
                </a:solidFill>
                <a:cs typeface="Calibri"/>
              </a:rPr>
              <a:t> creates a two-step method – look to contract first, then examine as above for verifiable objective </a:t>
            </a:r>
            <a:r>
              <a:rPr lang="en-US" sz="1300" dirty="0" smtClean="0">
                <a:solidFill>
                  <a:srgbClr val="002E56"/>
                </a:solidFill>
                <a:cs typeface="Calibri"/>
              </a:rPr>
              <a:t>reality – </a:t>
            </a:r>
            <a:r>
              <a:rPr lang="en-US" sz="1300" i="1" dirty="0" smtClean="0">
                <a:solidFill>
                  <a:srgbClr val="002E56"/>
                </a:solidFill>
                <a:cs typeface="Calibri"/>
              </a:rPr>
              <a:t>subjective </a:t>
            </a:r>
            <a:r>
              <a:rPr lang="en-US" sz="1300" dirty="0" smtClean="0">
                <a:solidFill>
                  <a:srgbClr val="002E56"/>
                </a:solidFill>
                <a:cs typeface="Calibri"/>
              </a:rPr>
              <a:t>then </a:t>
            </a:r>
            <a:r>
              <a:rPr lang="en-US" sz="1300" i="1" dirty="0" smtClean="0">
                <a:solidFill>
                  <a:srgbClr val="002E56"/>
                </a:solidFill>
                <a:cs typeface="Calibri"/>
              </a:rPr>
              <a:t>objective</a:t>
            </a:r>
            <a:r>
              <a:rPr lang="en-US" sz="1300" dirty="0" smtClean="0">
                <a:solidFill>
                  <a:srgbClr val="002E56"/>
                </a:solidFill>
                <a:cs typeface="Calibri"/>
              </a:rPr>
              <a:t>;</a:t>
            </a:r>
            <a:endParaRPr lang="en-US" sz="1300" dirty="0">
              <a:solidFill>
                <a:srgbClr val="002E56"/>
              </a:solidFill>
              <a:cs typeface="Calibri"/>
            </a:endParaRPr>
          </a:p>
          <a:p>
            <a:pPr lvl="1">
              <a:lnSpc>
                <a:spcPct val="120000"/>
              </a:lnSpc>
            </a:pPr>
            <a:r>
              <a:rPr lang="en-US" sz="1300" dirty="0">
                <a:solidFill>
                  <a:srgbClr val="002E56"/>
                </a:solidFill>
                <a:cs typeface="Calibri"/>
              </a:rPr>
              <a:t>Not truly a substantive break from </a:t>
            </a:r>
            <a:r>
              <a:rPr lang="en-US" sz="1300" i="1" dirty="0">
                <a:solidFill>
                  <a:srgbClr val="002E56"/>
                </a:solidFill>
                <a:cs typeface="Calibri"/>
              </a:rPr>
              <a:t>Wiebe </a:t>
            </a:r>
            <a:r>
              <a:rPr lang="en-US" sz="1300" dirty="0">
                <a:solidFill>
                  <a:srgbClr val="002E56"/>
                </a:solidFill>
                <a:cs typeface="Calibri"/>
              </a:rPr>
              <a:t>or </a:t>
            </a:r>
            <a:r>
              <a:rPr lang="en-US" sz="1300" i="1" dirty="0" err="1">
                <a:solidFill>
                  <a:srgbClr val="002E56"/>
                </a:solidFill>
                <a:cs typeface="Calibri"/>
              </a:rPr>
              <a:t>Sagaz</a:t>
            </a:r>
            <a:r>
              <a:rPr lang="en-US" sz="1300" dirty="0" smtClean="0">
                <a:solidFill>
                  <a:srgbClr val="002E56"/>
                </a:solidFill>
                <a:cs typeface="Calibri"/>
              </a:rPr>
              <a:t>.</a:t>
            </a:r>
            <a:endParaRPr lang="en-US" sz="1300" dirty="0">
              <a:solidFill>
                <a:srgbClr val="002E56"/>
              </a:solidFill>
              <a:cs typeface="Calibri"/>
            </a:endParaRPr>
          </a:p>
        </p:txBody>
      </p:sp>
    </p:spTree>
    <p:extLst>
      <p:ext uri="{BB962C8B-B14F-4D97-AF65-F5344CB8AC3E}">
        <p14:creationId xmlns:p14="http://schemas.microsoft.com/office/powerpoint/2010/main" val="347611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b="1" dirty="0" smtClean="0">
                <a:solidFill>
                  <a:srgbClr val="1F497D">
                    <a:lumMod val="75000"/>
                  </a:srgbClr>
                </a:solidFill>
              </a:rPr>
              <a:t>Common Law Definition of “Employee” for Income Tax Purposes</a:t>
            </a:r>
            <a:endParaRPr lang="en-CA" sz="2800" dirty="0"/>
          </a:p>
        </p:txBody>
      </p:sp>
      <p:sp>
        <p:nvSpPr>
          <p:cNvPr id="2" name="Content Placeholder 1">
            <a:extLst>
              <a:ext uri="{FF2B5EF4-FFF2-40B4-BE49-F238E27FC236}">
                <a16:creationId xmlns="" xmlns:a16="http://schemas.microsoft.com/office/drawing/2014/main" id="{E54C8B10-9E81-D84E-A539-338904F21E7B}"/>
              </a:ext>
            </a:extLst>
          </p:cNvPr>
          <p:cNvSpPr>
            <a:spLocks noGrp="1"/>
          </p:cNvSpPr>
          <p:nvPr>
            <p:ph idx="1"/>
          </p:nvPr>
        </p:nvSpPr>
        <p:spPr>
          <a:xfrm>
            <a:off x="838200" y="2363506"/>
            <a:ext cx="11271422" cy="3886686"/>
          </a:xfrm>
        </p:spPr>
        <p:txBody>
          <a:bodyPr>
            <a:noAutofit/>
          </a:bodyPr>
          <a:lstStyle/>
          <a:p>
            <a:pPr marL="0" indent="0">
              <a:lnSpc>
                <a:spcPct val="120000"/>
              </a:lnSpc>
              <a:buNone/>
            </a:pPr>
            <a:r>
              <a:rPr lang="en-US" sz="1700" b="1" dirty="0" smtClean="0">
                <a:solidFill>
                  <a:srgbClr val="002E56"/>
                </a:solidFill>
                <a:cs typeface="Calibri"/>
              </a:rPr>
              <a:t>The Courts have also held that contracting through a corporation cannot be an employment relationship:</a:t>
            </a:r>
          </a:p>
          <a:p>
            <a:pPr>
              <a:lnSpc>
                <a:spcPct val="120000"/>
              </a:lnSpc>
            </a:pPr>
            <a:r>
              <a:rPr lang="en-US" sz="1700" dirty="0" smtClean="0">
                <a:solidFill>
                  <a:srgbClr val="002E56"/>
                </a:solidFill>
                <a:cs typeface="Calibri"/>
              </a:rPr>
              <a:t>For example, see </a:t>
            </a:r>
            <a:r>
              <a:rPr lang="en-US" sz="1700" i="1" dirty="0" smtClean="0">
                <a:solidFill>
                  <a:srgbClr val="002E56"/>
                </a:solidFill>
                <a:cs typeface="Calibri"/>
              </a:rPr>
              <a:t>TBT Personnel Services Inc. v Canada</a:t>
            </a:r>
            <a:r>
              <a:rPr lang="en-US" sz="1700" dirty="0" smtClean="0">
                <a:solidFill>
                  <a:srgbClr val="002E56"/>
                </a:solidFill>
                <a:cs typeface="Calibri"/>
              </a:rPr>
              <a:t>, 2011 </a:t>
            </a:r>
            <a:r>
              <a:rPr lang="en-US" sz="1700" dirty="0" err="1" smtClean="0">
                <a:solidFill>
                  <a:srgbClr val="002E56"/>
                </a:solidFill>
                <a:cs typeface="Calibri"/>
              </a:rPr>
              <a:t>FCA</a:t>
            </a:r>
            <a:r>
              <a:rPr lang="en-US" sz="1700" dirty="0" smtClean="0">
                <a:solidFill>
                  <a:srgbClr val="002E56"/>
                </a:solidFill>
                <a:cs typeface="Calibri"/>
              </a:rPr>
              <a:t> 256:</a:t>
            </a:r>
          </a:p>
          <a:p>
            <a:pPr lvl="1">
              <a:lnSpc>
                <a:spcPct val="120000"/>
              </a:lnSpc>
            </a:pPr>
            <a:r>
              <a:rPr lang="en-US" sz="1300" dirty="0" smtClean="0">
                <a:solidFill>
                  <a:srgbClr val="002E56"/>
                </a:solidFill>
                <a:cs typeface="Calibri"/>
              </a:rPr>
              <a:t>Absent a sham – the use of a corporation in essence overrides any of the other factors – in tax law legal form matters;</a:t>
            </a:r>
          </a:p>
          <a:p>
            <a:pPr lvl="1">
              <a:lnSpc>
                <a:spcPct val="120000"/>
              </a:lnSpc>
            </a:pPr>
            <a:r>
              <a:rPr lang="en-US" sz="1300" dirty="0" smtClean="0">
                <a:solidFill>
                  <a:srgbClr val="002E56"/>
                </a:solidFill>
                <a:cs typeface="Calibri"/>
              </a:rPr>
              <a:t>However, be wary of “personal services business” issue.</a:t>
            </a:r>
          </a:p>
          <a:p>
            <a:pPr lvl="1">
              <a:lnSpc>
                <a:spcPct val="120000"/>
              </a:lnSpc>
            </a:pPr>
            <a:endParaRPr lang="en-US" sz="1300" dirty="0">
              <a:solidFill>
                <a:srgbClr val="002E56"/>
              </a:solidFill>
              <a:cs typeface="Calibri"/>
            </a:endParaRPr>
          </a:p>
          <a:p>
            <a:pPr marL="0" indent="0">
              <a:lnSpc>
                <a:spcPct val="120000"/>
              </a:lnSpc>
              <a:buNone/>
            </a:pPr>
            <a:r>
              <a:rPr lang="en-US" sz="1700" b="1" dirty="0" smtClean="0">
                <a:solidFill>
                  <a:srgbClr val="002E56"/>
                </a:solidFill>
                <a:cs typeface="Calibri"/>
              </a:rPr>
              <a:t>In sum: employment or independent contractor is a question of fact, determined separately from any other statute or administrative regime.</a:t>
            </a:r>
            <a:endParaRPr lang="en-US" sz="1700" b="1" dirty="0">
              <a:solidFill>
                <a:srgbClr val="002E56"/>
              </a:solidFill>
              <a:cs typeface="Calibri"/>
            </a:endParaRPr>
          </a:p>
          <a:p>
            <a:pPr>
              <a:lnSpc>
                <a:spcPct val="120000"/>
              </a:lnSpc>
            </a:pPr>
            <a:endParaRPr lang="en-US" sz="1300" dirty="0">
              <a:solidFill>
                <a:srgbClr val="002E56"/>
              </a:solidFill>
              <a:cs typeface="Calibri"/>
            </a:endParaRPr>
          </a:p>
        </p:txBody>
      </p:sp>
    </p:spTree>
    <p:extLst>
      <p:ext uri="{BB962C8B-B14F-4D97-AF65-F5344CB8AC3E}">
        <p14:creationId xmlns:p14="http://schemas.microsoft.com/office/powerpoint/2010/main" val="645980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b="1" dirty="0" smtClean="0">
                <a:solidFill>
                  <a:srgbClr val="1F497D">
                    <a:lumMod val="75000"/>
                  </a:srgbClr>
                </a:solidFill>
              </a:rPr>
              <a:t>Why Does </a:t>
            </a:r>
            <a:r>
              <a:rPr lang="en-US" sz="2800" b="1" dirty="0" err="1" smtClean="0">
                <a:solidFill>
                  <a:srgbClr val="1F497D">
                    <a:lumMod val="75000"/>
                  </a:srgbClr>
                </a:solidFill>
              </a:rPr>
              <a:t>CRA</a:t>
            </a:r>
            <a:r>
              <a:rPr lang="en-US" sz="2800" b="1" dirty="0" smtClean="0">
                <a:solidFill>
                  <a:srgbClr val="1F497D">
                    <a:lumMod val="75000"/>
                  </a:srgbClr>
                </a:solidFill>
              </a:rPr>
              <a:t> Care About Employee vs. Contractor?</a:t>
            </a:r>
            <a:endParaRPr lang="en-CA" sz="2800" dirty="0"/>
          </a:p>
        </p:txBody>
      </p:sp>
      <p:sp>
        <p:nvSpPr>
          <p:cNvPr id="2" name="Content Placeholder 1">
            <a:extLst>
              <a:ext uri="{FF2B5EF4-FFF2-40B4-BE49-F238E27FC236}">
                <a16:creationId xmlns="" xmlns:a16="http://schemas.microsoft.com/office/drawing/2014/main" id="{E54C8B10-9E81-D84E-A539-338904F21E7B}"/>
              </a:ext>
            </a:extLst>
          </p:cNvPr>
          <p:cNvSpPr>
            <a:spLocks noGrp="1"/>
          </p:cNvSpPr>
          <p:nvPr>
            <p:ph idx="1"/>
          </p:nvPr>
        </p:nvSpPr>
        <p:spPr/>
        <p:txBody>
          <a:bodyPr>
            <a:normAutofit/>
          </a:bodyPr>
          <a:lstStyle/>
          <a:p>
            <a:pPr marL="0" indent="0">
              <a:lnSpc>
                <a:spcPct val="100000"/>
              </a:lnSpc>
              <a:buNone/>
            </a:pPr>
            <a:r>
              <a:rPr lang="en-US" sz="1500" b="1" dirty="0" smtClean="0">
                <a:solidFill>
                  <a:srgbClr val="002E56"/>
                </a:solidFill>
                <a:cs typeface="Calibri"/>
              </a:rPr>
              <a:t>The </a:t>
            </a:r>
            <a:r>
              <a:rPr lang="en-US" sz="1500" b="1" dirty="0" err="1" smtClean="0">
                <a:solidFill>
                  <a:srgbClr val="002E56"/>
                </a:solidFill>
                <a:cs typeface="Calibri"/>
              </a:rPr>
              <a:t>CRA’s</a:t>
            </a:r>
            <a:r>
              <a:rPr lang="en-US" sz="1500" b="1" dirty="0" smtClean="0">
                <a:solidFill>
                  <a:srgbClr val="002E56"/>
                </a:solidFill>
                <a:cs typeface="Calibri"/>
              </a:rPr>
              <a:t> main concern is with the protection of the tax base</a:t>
            </a:r>
            <a:r>
              <a:rPr lang="en-US" sz="1500" b="1" dirty="0" smtClean="0">
                <a:solidFill>
                  <a:srgbClr val="002E56"/>
                </a:solidFill>
                <a:latin typeface="Goudy Old Style" panose="02020502050305020303" pitchFamily="18" charset="0"/>
                <a:cs typeface="Calibri"/>
              </a:rPr>
              <a:t>:</a:t>
            </a:r>
            <a:endParaRPr lang="en-US" sz="1500" dirty="0">
              <a:solidFill>
                <a:srgbClr val="002E56"/>
              </a:solidFill>
              <a:latin typeface="Goudy Old Style" panose="02020502050305020303" pitchFamily="18" charset="0"/>
              <a:cs typeface="Calibri"/>
            </a:endParaRPr>
          </a:p>
          <a:p>
            <a:pPr>
              <a:lnSpc>
                <a:spcPct val="100000"/>
              </a:lnSpc>
            </a:pPr>
            <a:r>
              <a:rPr lang="en-US" sz="1500" dirty="0" smtClean="0">
                <a:solidFill>
                  <a:srgbClr val="002E56"/>
                </a:solidFill>
                <a:cs typeface="Calibri"/>
              </a:rPr>
              <a:t>The payroll withholding system is designed to make compliance automatic for vast majority of Canadians;</a:t>
            </a:r>
          </a:p>
          <a:p>
            <a:pPr>
              <a:lnSpc>
                <a:spcPct val="100000"/>
              </a:lnSpc>
            </a:pPr>
            <a:r>
              <a:rPr lang="en-US" sz="1500" dirty="0" smtClean="0">
                <a:solidFill>
                  <a:srgbClr val="002E56"/>
                </a:solidFill>
                <a:latin typeface="Goudy Old Style" panose="02020502050305020303" pitchFamily="18" charset="0"/>
                <a:cs typeface="Calibri"/>
              </a:rPr>
              <a:t>Employer has the ultimate responsibility to ensure taxes are withheld and paid, otherwise they will be held liable.</a:t>
            </a:r>
          </a:p>
          <a:p>
            <a:pPr marL="0" indent="0">
              <a:lnSpc>
                <a:spcPct val="100000"/>
              </a:lnSpc>
              <a:buNone/>
            </a:pPr>
            <a:endParaRPr lang="en-US" sz="1500" dirty="0" smtClean="0">
              <a:solidFill>
                <a:srgbClr val="002E56"/>
              </a:solidFill>
              <a:latin typeface="Goudy Old Style" panose="02020502050305020303" pitchFamily="18" charset="0"/>
            </a:endParaRPr>
          </a:p>
          <a:p>
            <a:pPr marL="0" indent="0">
              <a:lnSpc>
                <a:spcPct val="100000"/>
              </a:lnSpc>
              <a:buNone/>
            </a:pPr>
            <a:r>
              <a:rPr lang="en-US" sz="1500" b="1" dirty="0" smtClean="0">
                <a:solidFill>
                  <a:srgbClr val="002E56"/>
                </a:solidFill>
              </a:rPr>
              <a:t>Employers are not just responsible for withholding payroll taxes:</a:t>
            </a:r>
          </a:p>
          <a:p>
            <a:pPr>
              <a:lnSpc>
                <a:spcPct val="100000"/>
              </a:lnSpc>
            </a:pPr>
            <a:r>
              <a:rPr lang="en-US" sz="1500" dirty="0" smtClean="0">
                <a:solidFill>
                  <a:srgbClr val="002E56"/>
                </a:solidFill>
              </a:rPr>
              <a:t>Employers are responsible to withhold amounts under the </a:t>
            </a:r>
            <a:r>
              <a:rPr lang="en-US" sz="1500" i="1" dirty="0" smtClean="0">
                <a:solidFill>
                  <a:srgbClr val="002E56"/>
                </a:solidFill>
              </a:rPr>
              <a:t>Canada Pension Plan </a:t>
            </a:r>
            <a:r>
              <a:rPr lang="en-US" sz="1500" dirty="0" smtClean="0">
                <a:solidFill>
                  <a:srgbClr val="002E56"/>
                </a:solidFill>
              </a:rPr>
              <a:t>and the </a:t>
            </a:r>
            <a:r>
              <a:rPr lang="en-US" sz="1500" i="1" dirty="0" smtClean="0">
                <a:solidFill>
                  <a:srgbClr val="002E56"/>
                </a:solidFill>
              </a:rPr>
              <a:t>Employment Insurance Act</a:t>
            </a:r>
            <a:r>
              <a:rPr lang="en-US" sz="1500" dirty="0" smtClean="0">
                <a:solidFill>
                  <a:srgbClr val="002E56"/>
                </a:solidFill>
              </a:rPr>
              <a:t>;</a:t>
            </a:r>
          </a:p>
          <a:p>
            <a:pPr>
              <a:lnSpc>
                <a:spcPct val="100000"/>
              </a:lnSpc>
            </a:pPr>
            <a:r>
              <a:rPr lang="en-US" sz="1500" dirty="0" smtClean="0">
                <a:solidFill>
                  <a:srgbClr val="002E56"/>
                </a:solidFill>
                <a:latin typeface="Goudy Old Style" panose="02020502050305020303" pitchFamily="18" charset="0"/>
              </a:rPr>
              <a:t>Employers must also make employer payments under these two acts, incentivizing the use of independent contractors.</a:t>
            </a:r>
          </a:p>
          <a:p>
            <a:pPr>
              <a:lnSpc>
                <a:spcPct val="100000"/>
              </a:lnSpc>
            </a:pPr>
            <a:endParaRPr lang="en-US" sz="1500" dirty="0">
              <a:solidFill>
                <a:srgbClr val="002E56"/>
              </a:solidFill>
            </a:endParaRPr>
          </a:p>
          <a:p>
            <a:pPr marL="0" indent="0">
              <a:lnSpc>
                <a:spcPct val="100000"/>
              </a:lnSpc>
              <a:buNone/>
            </a:pPr>
            <a:r>
              <a:rPr lang="en-US" sz="1500" b="1" dirty="0" smtClean="0">
                <a:solidFill>
                  <a:srgbClr val="002E56"/>
                </a:solidFill>
              </a:rPr>
              <a:t>The </a:t>
            </a:r>
            <a:r>
              <a:rPr lang="en-US" sz="1500" b="1" dirty="0" err="1" smtClean="0">
                <a:solidFill>
                  <a:srgbClr val="002E56"/>
                </a:solidFill>
              </a:rPr>
              <a:t>CRA</a:t>
            </a:r>
            <a:r>
              <a:rPr lang="en-US" sz="1500" b="1" dirty="0" smtClean="0">
                <a:solidFill>
                  <a:srgbClr val="002E56"/>
                </a:solidFill>
              </a:rPr>
              <a:t> is responsible for administering </a:t>
            </a:r>
            <a:r>
              <a:rPr lang="en-US" sz="1500" b="1" dirty="0" err="1" smtClean="0">
                <a:solidFill>
                  <a:srgbClr val="002E56"/>
                </a:solidFill>
              </a:rPr>
              <a:t>CPP</a:t>
            </a:r>
            <a:r>
              <a:rPr lang="en-US" sz="1500" b="1" dirty="0" smtClean="0">
                <a:solidFill>
                  <a:srgbClr val="002E56"/>
                </a:solidFill>
              </a:rPr>
              <a:t> and </a:t>
            </a:r>
            <a:r>
              <a:rPr lang="en-US" sz="1500" b="1" dirty="0" err="1" smtClean="0">
                <a:solidFill>
                  <a:srgbClr val="002E56"/>
                </a:solidFill>
              </a:rPr>
              <a:t>EI</a:t>
            </a:r>
            <a:r>
              <a:rPr lang="en-US" sz="1500" b="1" dirty="0" smtClean="0">
                <a:solidFill>
                  <a:srgbClr val="002E56"/>
                </a:solidFill>
              </a:rPr>
              <a:t>, including audit, assessment and collection from employers.</a:t>
            </a:r>
            <a:endParaRPr lang="en-US" sz="1500" b="1" dirty="0">
              <a:solidFill>
                <a:srgbClr val="002E56"/>
              </a:solidFill>
              <a:latin typeface="Goudy Old Style" panose="02020502050305020303" pitchFamily="18" charset="0"/>
            </a:endParaRPr>
          </a:p>
        </p:txBody>
      </p:sp>
    </p:spTree>
    <p:extLst>
      <p:ext uri="{BB962C8B-B14F-4D97-AF65-F5344CB8AC3E}">
        <p14:creationId xmlns:p14="http://schemas.microsoft.com/office/powerpoint/2010/main" val="2948257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b="1" dirty="0" err="1" smtClean="0">
                <a:solidFill>
                  <a:srgbClr val="1F497D">
                    <a:lumMod val="75000"/>
                  </a:srgbClr>
                </a:solidFill>
              </a:rPr>
              <a:t>CRA</a:t>
            </a:r>
            <a:r>
              <a:rPr lang="en-US" sz="2800" b="1" dirty="0" smtClean="0">
                <a:solidFill>
                  <a:srgbClr val="1F497D">
                    <a:lumMod val="75000"/>
                  </a:srgbClr>
                </a:solidFill>
              </a:rPr>
              <a:t> Audits – Initial Stages</a:t>
            </a:r>
            <a:endParaRPr lang="en-CA" sz="2800" dirty="0"/>
          </a:p>
        </p:txBody>
      </p:sp>
      <p:sp>
        <p:nvSpPr>
          <p:cNvPr id="2" name="Content Placeholder 1">
            <a:extLst>
              <a:ext uri="{FF2B5EF4-FFF2-40B4-BE49-F238E27FC236}">
                <a16:creationId xmlns="" xmlns:a16="http://schemas.microsoft.com/office/drawing/2014/main" id="{E54C8B10-9E81-D84E-A539-338904F21E7B}"/>
              </a:ext>
            </a:extLst>
          </p:cNvPr>
          <p:cNvSpPr>
            <a:spLocks noGrp="1"/>
          </p:cNvSpPr>
          <p:nvPr>
            <p:ph idx="1"/>
          </p:nvPr>
        </p:nvSpPr>
        <p:spPr/>
        <p:txBody>
          <a:bodyPr>
            <a:normAutofit lnSpcReduction="10000"/>
          </a:bodyPr>
          <a:lstStyle/>
          <a:p>
            <a:pPr marL="0" indent="0">
              <a:lnSpc>
                <a:spcPct val="100000"/>
              </a:lnSpc>
              <a:buNone/>
            </a:pPr>
            <a:r>
              <a:rPr lang="en-US" sz="1700" b="1" dirty="0" err="1" smtClean="0">
                <a:latin typeface="Goudy Old Style" panose="02020502050305020303" pitchFamily="18" charset="0"/>
                <a:cs typeface="Calibri"/>
              </a:rPr>
              <a:t>CRA</a:t>
            </a:r>
            <a:r>
              <a:rPr lang="en-US" sz="1700" b="1" dirty="0" smtClean="0">
                <a:latin typeface="Goudy Old Style" panose="02020502050305020303" pitchFamily="18" charset="0"/>
                <a:cs typeface="Calibri"/>
              </a:rPr>
              <a:t> audits related to employee vs contractor can be initiated for any number or reasons:</a:t>
            </a:r>
          </a:p>
          <a:p>
            <a:pPr>
              <a:lnSpc>
                <a:spcPct val="100000"/>
              </a:lnSpc>
            </a:pPr>
            <a:r>
              <a:rPr lang="en-US" sz="1700" dirty="0" smtClean="0">
                <a:cs typeface="Calibri"/>
              </a:rPr>
              <a:t>Payroll/Trust Examination leads to questions about status of workers;</a:t>
            </a:r>
          </a:p>
          <a:p>
            <a:pPr>
              <a:lnSpc>
                <a:spcPct val="100000"/>
              </a:lnSpc>
            </a:pPr>
            <a:r>
              <a:rPr lang="en-US" sz="1700" dirty="0" smtClean="0">
                <a:latin typeface="Goudy Old Style" panose="02020502050305020303" pitchFamily="18" charset="0"/>
                <a:cs typeface="Calibri"/>
              </a:rPr>
              <a:t>Tip received from former worker;</a:t>
            </a:r>
          </a:p>
          <a:p>
            <a:pPr>
              <a:lnSpc>
                <a:spcPct val="100000"/>
              </a:lnSpc>
            </a:pPr>
            <a:r>
              <a:rPr lang="en-US" sz="1700" dirty="0" smtClean="0">
                <a:cs typeface="Calibri"/>
              </a:rPr>
              <a:t>Proactive request by employer/worker;</a:t>
            </a:r>
            <a:endParaRPr lang="en-US" sz="1700" dirty="0" smtClean="0">
              <a:latin typeface="Goudy Old Style" panose="02020502050305020303" pitchFamily="18" charset="0"/>
              <a:cs typeface="Calibri"/>
            </a:endParaRPr>
          </a:p>
          <a:p>
            <a:pPr>
              <a:lnSpc>
                <a:spcPct val="100000"/>
              </a:lnSpc>
            </a:pPr>
            <a:r>
              <a:rPr lang="en-US" sz="1700" dirty="0" smtClean="0">
                <a:cs typeface="Calibri"/>
              </a:rPr>
              <a:t>Random chance/selection;</a:t>
            </a:r>
          </a:p>
          <a:p>
            <a:pPr>
              <a:lnSpc>
                <a:spcPct val="100000"/>
              </a:lnSpc>
            </a:pPr>
            <a:r>
              <a:rPr lang="en-US" sz="1700" dirty="0" smtClean="0">
                <a:latin typeface="Goudy Old Style" panose="02020502050305020303" pitchFamily="18" charset="0"/>
                <a:cs typeface="Calibri"/>
              </a:rPr>
              <a:t>High Risk Industries:</a:t>
            </a:r>
          </a:p>
          <a:p>
            <a:pPr lvl="1">
              <a:lnSpc>
                <a:spcPct val="100000"/>
              </a:lnSpc>
            </a:pPr>
            <a:r>
              <a:rPr lang="en-US" sz="1300" dirty="0" err="1" smtClean="0">
                <a:cs typeface="Calibri"/>
              </a:rPr>
              <a:t>CRA</a:t>
            </a:r>
            <a:r>
              <a:rPr lang="en-US" sz="1300" dirty="0" smtClean="0">
                <a:cs typeface="Calibri"/>
              </a:rPr>
              <a:t> considers some industries, for example construction to be “high risk” for compliance issues due to large volume of cash transactions;</a:t>
            </a:r>
          </a:p>
          <a:p>
            <a:pPr lvl="1">
              <a:lnSpc>
                <a:spcPct val="100000"/>
              </a:lnSpc>
            </a:pPr>
            <a:r>
              <a:rPr lang="en-US" sz="1300" dirty="0" smtClean="0">
                <a:latin typeface="Goudy Old Style" panose="02020502050305020303" pitchFamily="18" charset="0"/>
                <a:cs typeface="Calibri"/>
              </a:rPr>
              <a:t>Certain businesses, such as construction, are required to file supplemental information related to sub-contractors on the Form T5018;</a:t>
            </a:r>
          </a:p>
          <a:p>
            <a:pPr lvl="1">
              <a:lnSpc>
                <a:spcPct val="100000"/>
              </a:lnSpc>
            </a:pPr>
            <a:r>
              <a:rPr lang="en-US" sz="1300" dirty="0" smtClean="0">
                <a:cs typeface="Calibri"/>
              </a:rPr>
              <a:t>Other high risk industries include salons, spas and trucking/delivery businesses.</a:t>
            </a:r>
          </a:p>
          <a:p>
            <a:pPr>
              <a:lnSpc>
                <a:spcPct val="100000"/>
              </a:lnSpc>
            </a:pPr>
            <a:r>
              <a:rPr lang="en-US" sz="1700" dirty="0" smtClean="0">
                <a:cs typeface="Calibri"/>
              </a:rPr>
              <a:t>Any of these can lead to a referral to the Rulings Directorate;</a:t>
            </a:r>
          </a:p>
          <a:p>
            <a:pPr>
              <a:lnSpc>
                <a:spcPct val="100000"/>
              </a:lnSpc>
            </a:pPr>
            <a:r>
              <a:rPr lang="en-US" sz="1700" dirty="0" smtClean="0">
                <a:cs typeface="Calibri"/>
              </a:rPr>
              <a:t>Will generally proceed by way of interview of business owner/executive team and review of both written agreements and conditions of work (field visit).</a:t>
            </a:r>
            <a:endParaRPr lang="en-US" sz="1700" dirty="0">
              <a:latin typeface="Goudy Old Style" panose="02020502050305020303" pitchFamily="18" charset="0"/>
              <a:cs typeface="Calibri"/>
            </a:endParaRPr>
          </a:p>
        </p:txBody>
      </p:sp>
    </p:spTree>
    <p:extLst>
      <p:ext uri="{BB962C8B-B14F-4D97-AF65-F5344CB8AC3E}">
        <p14:creationId xmlns:p14="http://schemas.microsoft.com/office/powerpoint/2010/main" val="1367463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b="1" dirty="0" err="1" smtClean="0">
                <a:solidFill>
                  <a:srgbClr val="1F497D">
                    <a:lumMod val="75000"/>
                  </a:srgbClr>
                </a:solidFill>
              </a:rPr>
              <a:t>CRA</a:t>
            </a:r>
            <a:r>
              <a:rPr lang="en-US" sz="2800" b="1" dirty="0" smtClean="0">
                <a:solidFill>
                  <a:srgbClr val="1F497D">
                    <a:lumMod val="75000"/>
                  </a:srgbClr>
                </a:solidFill>
              </a:rPr>
              <a:t> Audits – Method and Conclusion</a:t>
            </a:r>
            <a:endParaRPr lang="en-CA" sz="2800" dirty="0"/>
          </a:p>
        </p:txBody>
      </p:sp>
      <p:sp>
        <p:nvSpPr>
          <p:cNvPr id="2" name="Content Placeholder 1">
            <a:extLst>
              <a:ext uri="{FF2B5EF4-FFF2-40B4-BE49-F238E27FC236}">
                <a16:creationId xmlns="" xmlns:a16="http://schemas.microsoft.com/office/drawing/2014/main" id="{E54C8B10-9E81-D84E-A539-338904F21E7B}"/>
              </a:ext>
            </a:extLst>
          </p:cNvPr>
          <p:cNvSpPr>
            <a:spLocks noGrp="1"/>
          </p:cNvSpPr>
          <p:nvPr>
            <p:ph idx="1"/>
          </p:nvPr>
        </p:nvSpPr>
        <p:spPr/>
        <p:txBody>
          <a:bodyPr>
            <a:normAutofit lnSpcReduction="10000"/>
          </a:bodyPr>
          <a:lstStyle/>
          <a:p>
            <a:pPr marL="0" indent="0">
              <a:lnSpc>
                <a:spcPct val="100000"/>
              </a:lnSpc>
              <a:buNone/>
            </a:pPr>
            <a:r>
              <a:rPr lang="en-US" sz="1700" b="1" dirty="0" err="1" smtClean="0">
                <a:latin typeface="Goudy Old Style" panose="02020502050305020303" pitchFamily="18" charset="0"/>
                <a:cs typeface="Calibri"/>
              </a:rPr>
              <a:t>CRA</a:t>
            </a:r>
            <a:r>
              <a:rPr lang="en-US" sz="1700" b="1" dirty="0" smtClean="0">
                <a:latin typeface="Goudy Old Style" panose="02020502050305020303" pitchFamily="18" charset="0"/>
                <a:cs typeface="Calibri"/>
              </a:rPr>
              <a:t> will often contact employees/workers directly to conduct further inquiries:</a:t>
            </a:r>
          </a:p>
          <a:p>
            <a:pPr>
              <a:lnSpc>
                <a:spcPct val="100000"/>
              </a:lnSpc>
            </a:pPr>
            <a:r>
              <a:rPr lang="en-US" sz="1700" dirty="0" smtClean="0">
                <a:cs typeface="Calibri"/>
              </a:rPr>
              <a:t>This is normally contact first by phone to conduct a preliminary interview, then a written questionnaire is sent;</a:t>
            </a:r>
          </a:p>
          <a:p>
            <a:pPr>
              <a:lnSpc>
                <a:spcPct val="100000"/>
              </a:lnSpc>
            </a:pPr>
            <a:r>
              <a:rPr lang="en-US" sz="1700" dirty="0" smtClean="0">
                <a:cs typeface="Calibri"/>
              </a:rPr>
              <a:t>Based on the responses the auditors will make a determination using the framework from </a:t>
            </a:r>
            <a:r>
              <a:rPr lang="en-US" sz="1700" i="1" dirty="0" smtClean="0">
                <a:cs typeface="Calibri"/>
              </a:rPr>
              <a:t>Wiebe Door </a:t>
            </a:r>
            <a:r>
              <a:rPr lang="en-US" sz="1700" dirty="0" smtClean="0">
                <a:cs typeface="Calibri"/>
              </a:rPr>
              <a:t>and </a:t>
            </a:r>
            <a:r>
              <a:rPr lang="en-US" sz="1700" i="1" dirty="0" err="1" smtClean="0">
                <a:cs typeface="Calibri"/>
              </a:rPr>
              <a:t>Sagaz</a:t>
            </a:r>
            <a:r>
              <a:rPr lang="en-US" sz="1700" i="1" dirty="0" smtClean="0">
                <a:cs typeface="Calibri"/>
              </a:rPr>
              <a:t>;</a:t>
            </a:r>
          </a:p>
          <a:p>
            <a:pPr>
              <a:lnSpc>
                <a:spcPct val="100000"/>
              </a:lnSpc>
            </a:pPr>
            <a:r>
              <a:rPr lang="en-US" sz="1700" dirty="0" smtClean="0">
                <a:cs typeface="Calibri"/>
              </a:rPr>
              <a:t>Once a determination is made, the auditor will send a “proposal letter” to the taxpayer proposing changes and giving opportunity to make written submissions;</a:t>
            </a:r>
          </a:p>
          <a:p>
            <a:pPr>
              <a:lnSpc>
                <a:spcPct val="100000"/>
              </a:lnSpc>
            </a:pPr>
            <a:r>
              <a:rPr lang="en-US" sz="1700" dirty="0" smtClean="0">
                <a:latin typeface="Goudy Old Style" panose="02020502050305020303" pitchFamily="18" charset="0"/>
                <a:cs typeface="Calibri"/>
              </a:rPr>
              <a:t>If a final determination is made that contractors were actually employees, payroll audit will normally be conducted;</a:t>
            </a:r>
          </a:p>
          <a:p>
            <a:pPr>
              <a:lnSpc>
                <a:spcPct val="100000"/>
              </a:lnSpc>
            </a:pPr>
            <a:r>
              <a:rPr lang="en-US" sz="1700" dirty="0" smtClean="0">
                <a:cs typeface="Calibri"/>
              </a:rPr>
              <a:t>Reassessments</a:t>
            </a:r>
            <a:r>
              <a:rPr lang="en-US" sz="1700" dirty="0" smtClean="0">
                <a:latin typeface="Goudy Old Style" panose="02020502050305020303" pitchFamily="18" charset="0"/>
                <a:cs typeface="Calibri"/>
              </a:rPr>
              <a:t> will be sent charging unremitted source deductions (income tax, </a:t>
            </a:r>
            <a:r>
              <a:rPr lang="en-US" sz="1700" dirty="0" err="1" smtClean="0">
                <a:latin typeface="Goudy Old Style" panose="02020502050305020303" pitchFamily="18" charset="0"/>
                <a:cs typeface="Calibri"/>
              </a:rPr>
              <a:t>CPP</a:t>
            </a:r>
            <a:r>
              <a:rPr lang="en-US" sz="1700" dirty="0" smtClean="0">
                <a:latin typeface="Goudy Old Style" panose="02020502050305020303" pitchFamily="18" charset="0"/>
                <a:cs typeface="Calibri"/>
              </a:rPr>
              <a:t>, </a:t>
            </a:r>
            <a:r>
              <a:rPr lang="en-US" sz="1700" dirty="0" err="1" smtClean="0">
                <a:latin typeface="Goudy Old Style" panose="02020502050305020303" pitchFamily="18" charset="0"/>
                <a:cs typeface="Calibri"/>
              </a:rPr>
              <a:t>EI</a:t>
            </a:r>
            <a:r>
              <a:rPr lang="en-US" sz="1700" dirty="0" smtClean="0">
                <a:latin typeface="Goudy Old Style" panose="02020502050305020303" pitchFamily="18" charset="0"/>
                <a:cs typeface="Calibri"/>
              </a:rPr>
              <a:t>);</a:t>
            </a:r>
            <a:endParaRPr lang="en-US" sz="1700" dirty="0">
              <a:cs typeface="Calibri"/>
            </a:endParaRPr>
          </a:p>
          <a:p>
            <a:pPr>
              <a:lnSpc>
                <a:spcPct val="100000"/>
              </a:lnSpc>
            </a:pPr>
            <a:r>
              <a:rPr lang="en-US" sz="1700" dirty="0" smtClean="0">
                <a:cs typeface="Calibri"/>
              </a:rPr>
              <a:t>Assessments for payroll are not subject to 90-day halt on collections action – if amount large will be referred immediately to collections division;</a:t>
            </a:r>
          </a:p>
          <a:p>
            <a:pPr>
              <a:lnSpc>
                <a:spcPct val="100000"/>
              </a:lnSpc>
            </a:pPr>
            <a:r>
              <a:rPr lang="en-US" sz="1700" dirty="0" smtClean="0">
                <a:latin typeface="Goudy Old Style" panose="02020502050305020303" pitchFamily="18" charset="0"/>
                <a:cs typeface="Calibri"/>
              </a:rPr>
              <a:t>If employee has already filed and paid their taxes – this results in double tax.  They can request an adjustment for the balance so may want to negotiate with employee for the return of funds (paramount that employer seek further advice on this point).</a:t>
            </a:r>
          </a:p>
        </p:txBody>
      </p:sp>
    </p:spTree>
    <p:extLst>
      <p:ext uri="{BB962C8B-B14F-4D97-AF65-F5344CB8AC3E}">
        <p14:creationId xmlns:p14="http://schemas.microsoft.com/office/powerpoint/2010/main" val="3857928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b="1" dirty="0" smtClean="0">
                <a:solidFill>
                  <a:srgbClr val="1F497D">
                    <a:lumMod val="75000"/>
                  </a:srgbClr>
                </a:solidFill>
              </a:rPr>
              <a:t>Payroll Reassessments – Dispute Process</a:t>
            </a:r>
            <a:endParaRPr lang="en-CA" sz="2800" dirty="0"/>
          </a:p>
        </p:txBody>
      </p:sp>
      <p:sp>
        <p:nvSpPr>
          <p:cNvPr id="2" name="Content Placeholder 1">
            <a:extLst>
              <a:ext uri="{FF2B5EF4-FFF2-40B4-BE49-F238E27FC236}">
                <a16:creationId xmlns="" xmlns:a16="http://schemas.microsoft.com/office/drawing/2014/main" id="{E54C8B10-9E81-D84E-A539-338904F21E7B}"/>
              </a:ext>
            </a:extLst>
          </p:cNvPr>
          <p:cNvSpPr>
            <a:spLocks noGrp="1"/>
          </p:cNvSpPr>
          <p:nvPr>
            <p:ph idx="1"/>
          </p:nvPr>
        </p:nvSpPr>
        <p:spPr/>
        <p:txBody>
          <a:bodyPr>
            <a:normAutofit/>
          </a:bodyPr>
          <a:lstStyle/>
          <a:p>
            <a:pPr marL="0" indent="0">
              <a:lnSpc>
                <a:spcPct val="100000"/>
              </a:lnSpc>
              <a:buNone/>
            </a:pPr>
            <a:r>
              <a:rPr lang="en-US" sz="1700" b="1" dirty="0" smtClean="0">
                <a:cs typeface="Calibri"/>
              </a:rPr>
              <a:t>Should a taxpayer disagree with a reassessment, the only option is to object and preserve appeal rights</a:t>
            </a:r>
            <a:r>
              <a:rPr lang="en-US" sz="1700" b="1" dirty="0" smtClean="0">
                <a:latin typeface="Goudy Old Style" panose="02020502050305020303" pitchFamily="18" charset="0"/>
                <a:cs typeface="Calibri"/>
              </a:rPr>
              <a:t>:</a:t>
            </a:r>
          </a:p>
          <a:p>
            <a:pPr>
              <a:lnSpc>
                <a:spcPct val="100000"/>
              </a:lnSpc>
            </a:pPr>
            <a:r>
              <a:rPr lang="en-US" sz="1700" dirty="0" smtClean="0">
                <a:cs typeface="Calibri"/>
              </a:rPr>
              <a:t>The normal 90 day period for filing a formal Notice of Objection to the payroll amounts is applicable;</a:t>
            </a:r>
          </a:p>
          <a:p>
            <a:pPr>
              <a:lnSpc>
                <a:spcPct val="100000"/>
              </a:lnSpc>
            </a:pPr>
            <a:r>
              <a:rPr lang="en-US" sz="1700" dirty="0" smtClean="0">
                <a:cs typeface="Calibri"/>
              </a:rPr>
              <a:t>Unlike income tax and GST/</a:t>
            </a:r>
            <a:r>
              <a:rPr lang="en-US" sz="1700" dirty="0" err="1" smtClean="0">
                <a:cs typeface="Calibri"/>
              </a:rPr>
              <a:t>HST</a:t>
            </a:r>
            <a:r>
              <a:rPr lang="en-US" sz="1700" dirty="0" smtClean="0">
                <a:cs typeface="Calibri"/>
              </a:rPr>
              <a:t> reassessments, </a:t>
            </a:r>
            <a:r>
              <a:rPr lang="en-US" sz="1700" dirty="0" err="1" smtClean="0">
                <a:cs typeface="Calibri"/>
              </a:rPr>
              <a:t>CPP</a:t>
            </a:r>
            <a:r>
              <a:rPr lang="en-US" sz="1700" dirty="0" smtClean="0">
                <a:cs typeface="Calibri"/>
              </a:rPr>
              <a:t> and </a:t>
            </a:r>
            <a:r>
              <a:rPr lang="en-US" sz="1700" dirty="0" err="1" smtClean="0">
                <a:cs typeface="Calibri"/>
              </a:rPr>
              <a:t>EI</a:t>
            </a:r>
            <a:r>
              <a:rPr lang="en-US" sz="1700" dirty="0" smtClean="0">
                <a:cs typeface="Calibri"/>
              </a:rPr>
              <a:t> reassessments have no statutory mechanism for an extension of time – once the 90 days expires there is no further right to dispute;</a:t>
            </a:r>
          </a:p>
          <a:p>
            <a:pPr>
              <a:lnSpc>
                <a:spcPct val="100000"/>
              </a:lnSpc>
            </a:pPr>
            <a:r>
              <a:rPr lang="en-US" sz="1700" dirty="0" smtClean="0">
                <a:cs typeface="Calibri"/>
              </a:rPr>
              <a:t>Interest and penalties are calculated as a percentage of the amounts owing on reassessment, includes separate penalties for late remittance based on assigned reporting period;</a:t>
            </a:r>
          </a:p>
          <a:p>
            <a:pPr>
              <a:lnSpc>
                <a:spcPct val="100000"/>
              </a:lnSpc>
            </a:pPr>
            <a:r>
              <a:rPr lang="en-US" sz="1700" dirty="0" smtClean="0">
                <a:latin typeface="Goudy Old Style" panose="02020502050305020303" pitchFamily="18" charset="0"/>
                <a:cs typeface="Calibri"/>
              </a:rPr>
              <a:t>Should taxpayer be unsuccessful on objection still maintains the right to Appeal to the Tax Court of Canada.</a:t>
            </a:r>
          </a:p>
          <a:p>
            <a:pPr marL="0" indent="0">
              <a:lnSpc>
                <a:spcPct val="100000"/>
              </a:lnSpc>
              <a:buNone/>
            </a:pPr>
            <a:r>
              <a:rPr lang="en-US" sz="1700" b="1" dirty="0" smtClean="0">
                <a:cs typeface="Calibri"/>
              </a:rPr>
              <a:t>Only other relief available is on interest and penalties </a:t>
            </a:r>
            <a:r>
              <a:rPr lang="en-US" sz="1700" b="1" u="sng" dirty="0" smtClean="0">
                <a:cs typeface="Calibri"/>
              </a:rPr>
              <a:t>not</a:t>
            </a:r>
            <a:r>
              <a:rPr lang="en-US" sz="1700" b="1" dirty="0" smtClean="0">
                <a:cs typeface="Calibri"/>
              </a:rPr>
              <a:t> underlying tax/principal amounts:</a:t>
            </a:r>
          </a:p>
          <a:p>
            <a:pPr>
              <a:lnSpc>
                <a:spcPct val="100000"/>
              </a:lnSpc>
            </a:pPr>
            <a:r>
              <a:rPr lang="en-US" sz="1700" dirty="0" smtClean="0">
                <a:cs typeface="Calibri"/>
              </a:rPr>
              <a:t>Taxpayers who have a large interest balance or significant penalties may want to consider a Taxpayer Relief Application to request cancellation of same;</a:t>
            </a:r>
          </a:p>
          <a:p>
            <a:pPr>
              <a:lnSpc>
                <a:spcPct val="100000"/>
              </a:lnSpc>
            </a:pPr>
            <a:r>
              <a:rPr lang="en-US" sz="1700" dirty="0" smtClean="0">
                <a:latin typeface="Goudy Old Style" panose="02020502050305020303" pitchFamily="18" charset="0"/>
                <a:cs typeface="Calibri"/>
              </a:rPr>
              <a:t>The relief is completely discretionary for </a:t>
            </a:r>
            <a:r>
              <a:rPr lang="en-US" sz="1700" dirty="0" err="1" smtClean="0">
                <a:latin typeface="Goudy Old Style" panose="02020502050305020303" pitchFamily="18" charset="0"/>
                <a:cs typeface="Calibri"/>
              </a:rPr>
              <a:t>CRA</a:t>
            </a:r>
            <a:r>
              <a:rPr lang="en-US" sz="1700" dirty="0" smtClean="0">
                <a:latin typeface="Goudy Old Style" panose="02020502050305020303" pitchFamily="18" charset="0"/>
                <a:cs typeface="Calibri"/>
              </a:rPr>
              <a:t> – high bar to relief being granted so seek legal assistance.</a:t>
            </a:r>
          </a:p>
        </p:txBody>
      </p:sp>
    </p:spTree>
    <p:extLst>
      <p:ext uri="{BB962C8B-B14F-4D97-AF65-F5344CB8AC3E}">
        <p14:creationId xmlns:p14="http://schemas.microsoft.com/office/powerpoint/2010/main" val="3144327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1624"/>
            <a:ext cx="10515600" cy="708247"/>
          </a:xfrm>
        </p:spPr>
        <p:txBody>
          <a:bodyPr/>
          <a:lstStyle/>
          <a:p>
            <a:r>
              <a:rPr lang="en-US" b="1" dirty="0">
                <a:solidFill>
                  <a:srgbClr val="002E56"/>
                </a:solidFill>
              </a:rPr>
              <a:t>Thank you.</a:t>
            </a:r>
            <a:endParaRPr lang="en-CA" b="1" dirty="0">
              <a:solidFill>
                <a:srgbClr val="002E56"/>
              </a:solidFill>
            </a:endParaRPr>
          </a:p>
        </p:txBody>
      </p:sp>
      <p:sp>
        <p:nvSpPr>
          <p:cNvPr id="3" name="Content Placeholder 2"/>
          <p:cNvSpPr>
            <a:spLocks noGrp="1"/>
          </p:cNvSpPr>
          <p:nvPr>
            <p:ph idx="1"/>
          </p:nvPr>
        </p:nvSpPr>
        <p:spPr>
          <a:xfrm>
            <a:off x="838200" y="3924954"/>
            <a:ext cx="10515600" cy="998259"/>
          </a:xfrm>
        </p:spPr>
        <p:txBody>
          <a:bodyPr>
            <a:noAutofit/>
          </a:bodyPr>
          <a:lstStyle/>
          <a:p>
            <a:pPr marL="0" indent="0" algn="ctr">
              <a:buNone/>
            </a:pPr>
            <a:r>
              <a:rPr lang="en-CA" sz="3200" b="1" dirty="0" smtClean="0">
                <a:solidFill>
                  <a:srgbClr val="002E56"/>
                </a:solidFill>
                <a:hlinkClick r:id="rId2" tooltip="Phone"/>
              </a:rPr>
              <a:t>Nathaniel.Hills@devrylaw.ca</a:t>
            </a:r>
            <a:endParaRPr lang="en-CA" sz="3200" b="1" dirty="0" smtClean="0">
              <a:solidFill>
                <a:srgbClr val="002E56"/>
              </a:solidFill>
              <a:latin typeface="Goudy Old Style" panose="02020502050305020303" pitchFamily="18" charset="0"/>
              <a:hlinkClick r:id="rId2" tooltip="Phone"/>
            </a:endParaRPr>
          </a:p>
          <a:p>
            <a:pPr marL="0" indent="0" algn="ctr">
              <a:buNone/>
            </a:pPr>
            <a:r>
              <a:rPr lang="en-CA" sz="3200" b="1" u="sng" dirty="0" smtClean="0">
                <a:solidFill>
                  <a:srgbClr val="002E56"/>
                </a:solidFill>
                <a:latin typeface="Goudy Old Style" panose="02020502050305020303" pitchFamily="18" charset="0"/>
              </a:rPr>
              <a:t>416-446-5841</a:t>
            </a:r>
            <a:endParaRPr lang="en-US" sz="3200" b="1" u="sng" dirty="0">
              <a:solidFill>
                <a:srgbClr val="002E56"/>
              </a:solidFill>
              <a:latin typeface="Goudy Old Style" panose="02020502050305020303" pitchFamily="18" charset="0"/>
              <a:cs typeface="Arial" panose="020B0604020202020204" pitchFamily="34" charset="0"/>
            </a:endParaRPr>
          </a:p>
        </p:txBody>
      </p:sp>
    </p:spTree>
    <p:extLst>
      <p:ext uri="{BB962C8B-B14F-4D97-AF65-F5344CB8AC3E}">
        <p14:creationId xmlns:p14="http://schemas.microsoft.com/office/powerpoint/2010/main" val="31812703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7E987B14-6653-4AE6-9444-54C5167EB4BB}"/>
              </a:ext>
            </a:extLst>
          </p:cNvPr>
          <p:cNvSpPr/>
          <p:nvPr/>
        </p:nvSpPr>
        <p:spPr>
          <a:xfrm>
            <a:off x="0" y="2120601"/>
            <a:ext cx="12192000" cy="3862950"/>
          </a:xfrm>
          <a:prstGeom prst="rect">
            <a:avLst/>
          </a:prstGeom>
          <a:solidFill>
            <a:srgbClr val="002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prstClr val="white"/>
              </a:solidFill>
              <a:latin typeface="Goudy Old Style" panose="02020502050305020303" pitchFamily="18" charset="0"/>
            </a:endParaRPr>
          </a:p>
        </p:txBody>
      </p:sp>
      <p:sp>
        <p:nvSpPr>
          <p:cNvPr id="2" name="Title 1"/>
          <p:cNvSpPr>
            <a:spLocks noGrp="1"/>
          </p:cNvSpPr>
          <p:nvPr>
            <p:ph type="title"/>
          </p:nvPr>
        </p:nvSpPr>
        <p:spPr>
          <a:xfrm>
            <a:off x="710214" y="2120601"/>
            <a:ext cx="10564427" cy="3862950"/>
          </a:xfrm>
        </p:spPr>
        <p:txBody>
          <a:bodyPr>
            <a:normAutofit/>
          </a:bodyPr>
          <a:lstStyle/>
          <a:p>
            <a:r>
              <a:rPr lang="en-GB" b="1" dirty="0">
                <a:solidFill>
                  <a:schemeClr val="bg1"/>
                </a:solidFill>
              </a:rPr>
              <a:t>Is the Level of Sophistication of an Employee relevant in Determining the Enforceability of a Termination Clause?</a:t>
            </a:r>
          </a:p>
        </p:txBody>
      </p:sp>
    </p:spTree>
    <p:extLst>
      <p:ext uri="{BB962C8B-B14F-4D97-AF65-F5344CB8AC3E}">
        <p14:creationId xmlns:p14="http://schemas.microsoft.com/office/powerpoint/2010/main" val="33279504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1138B5-7C8B-4553-BFC7-94AC71FCD870}"/>
              </a:ext>
            </a:extLst>
          </p:cNvPr>
          <p:cNvSpPr>
            <a:spLocks noGrp="1"/>
          </p:cNvSpPr>
          <p:nvPr>
            <p:ph type="title"/>
          </p:nvPr>
        </p:nvSpPr>
        <p:spPr>
          <a:xfrm>
            <a:off x="838200" y="1495833"/>
            <a:ext cx="10515600" cy="769937"/>
          </a:xfrm>
        </p:spPr>
        <p:txBody>
          <a:bodyPr>
            <a:normAutofit/>
          </a:bodyPr>
          <a:lstStyle/>
          <a:p>
            <a:pPr algn="l"/>
            <a:r>
              <a:rPr lang="en-US" dirty="0" smtClean="0"/>
              <a:t>Background</a:t>
            </a:r>
            <a:endParaRPr lang="en-CA" dirty="0"/>
          </a:p>
        </p:txBody>
      </p:sp>
      <p:sp>
        <p:nvSpPr>
          <p:cNvPr id="3" name="Content Placeholder 2">
            <a:extLst>
              <a:ext uri="{FF2B5EF4-FFF2-40B4-BE49-F238E27FC236}">
                <a16:creationId xmlns="" xmlns:a16="http://schemas.microsoft.com/office/drawing/2014/main" id="{EF290026-6CF0-4509-9C01-E716A673AEDA}"/>
              </a:ext>
            </a:extLst>
          </p:cNvPr>
          <p:cNvSpPr>
            <a:spLocks noGrp="1"/>
          </p:cNvSpPr>
          <p:nvPr>
            <p:ph idx="1"/>
          </p:nvPr>
        </p:nvSpPr>
        <p:spPr>
          <a:xfrm>
            <a:off x="948800" y="2265770"/>
            <a:ext cx="10590442" cy="4304964"/>
          </a:xfrm>
        </p:spPr>
        <p:txBody>
          <a:bodyPr>
            <a:normAutofit fontScale="92500" lnSpcReduction="20000"/>
          </a:bodyPr>
          <a:lstStyle/>
          <a:p>
            <a:pPr>
              <a:lnSpc>
                <a:spcPct val="100000"/>
              </a:lnSpc>
              <a:spcAft>
                <a:spcPts val="1000"/>
              </a:spcAft>
            </a:pPr>
            <a:r>
              <a:rPr lang="en-GB" dirty="0" smtClean="0"/>
              <a:t>The </a:t>
            </a:r>
            <a:r>
              <a:rPr lang="en-GB" i="1" dirty="0" smtClean="0"/>
              <a:t>Employment Standards Act, 2000 </a:t>
            </a:r>
            <a:r>
              <a:rPr lang="en-GB" dirty="0" smtClean="0"/>
              <a:t>(</a:t>
            </a:r>
            <a:r>
              <a:rPr lang="en-GB" i="1" dirty="0" smtClean="0"/>
              <a:t>ESA</a:t>
            </a:r>
            <a:r>
              <a:rPr lang="en-GB" dirty="0" smtClean="0"/>
              <a:t>) sets out the minimum </a:t>
            </a:r>
            <a:r>
              <a:rPr lang="en-GB" b="1" dirty="0" smtClean="0"/>
              <a:t>statutory</a:t>
            </a:r>
            <a:r>
              <a:rPr lang="en-GB" dirty="0" smtClean="0"/>
              <a:t> entitlements for employees; </a:t>
            </a:r>
            <a:r>
              <a:rPr lang="en-GB" i="1" dirty="0" smtClean="0"/>
              <a:t>i.e.</a:t>
            </a:r>
            <a:r>
              <a:rPr lang="en-GB" dirty="0" smtClean="0"/>
              <a:t>, the notice period for termination pay which ranges from one to eight weeks based on duration of service and statutory severance (an additional one week per year of service up to 26 weeks, if certain conditions are met).</a:t>
            </a:r>
          </a:p>
          <a:p>
            <a:pPr>
              <a:lnSpc>
                <a:spcPct val="100000"/>
              </a:lnSpc>
              <a:spcAft>
                <a:spcPts val="1000"/>
              </a:spcAft>
            </a:pPr>
            <a:r>
              <a:rPr lang="en-GB" dirty="0" smtClean="0"/>
              <a:t>Neither employees nor employers may contract out of the </a:t>
            </a:r>
            <a:r>
              <a:rPr lang="en-GB" i="1" dirty="0" smtClean="0"/>
              <a:t>ESA</a:t>
            </a:r>
            <a:r>
              <a:rPr lang="en-GB" dirty="0" smtClean="0"/>
              <a:t> </a:t>
            </a:r>
          </a:p>
          <a:p>
            <a:pPr lvl="1">
              <a:lnSpc>
                <a:spcPct val="100000"/>
              </a:lnSpc>
              <a:spcAft>
                <a:spcPts val="1000"/>
              </a:spcAft>
            </a:pPr>
            <a:r>
              <a:rPr lang="en-US" dirty="0" smtClean="0"/>
              <a:t>For example, an employment contract may specify the employee’s entitlement upon termination without cause, as long as entitlement is equal to or greater than the minimum standards in the </a:t>
            </a:r>
            <a:r>
              <a:rPr lang="en-US" i="1" dirty="0" smtClean="0"/>
              <a:t>ESA</a:t>
            </a:r>
            <a:r>
              <a:rPr lang="en-US" dirty="0" smtClean="0"/>
              <a:t>.</a:t>
            </a:r>
          </a:p>
          <a:p>
            <a:pPr lvl="1">
              <a:lnSpc>
                <a:spcPct val="100000"/>
              </a:lnSpc>
              <a:spcAft>
                <a:spcPts val="1000"/>
              </a:spcAft>
            </a:pPr>
            <a:r>
              <a:rPr lang="en-CA" dirty="0" smtClean="0"/>
              <a:t>Termination clauses must </a:t>
            </a:r>
            <a:r>
              <a:rPr lang="en-CA" dirty="0"/>
              <a:t>be drafted clearly, concisely, and carefully; in particular if seeking to limit </a:t>
            </a:r>
            <a:r>
              <a:rPr lang="en-CA" dirty="0" smtClean="0"/>
              <a:t>the employee’s </a:t>
            </a:r>
            <a:r>
              <a:rPr lang="en-CA" dirty="0"/>
              <a:t>entitlement to </a:t>
            </a:r>
            <a:r>
              <a:rPr lang="en-CA" i="1" dirty="0"/>
              <a:t>ESA</a:t>
            </a:r>
            <a:r>
              <a:rPr lang="en-CA" dirty="0"/>
              <a:t> </a:t>
            </a:r>
            <a:r>
              <a:rPr lang="en-CA" dirty="0" smtClean="0"/>
              <a:t>minimums only.</a:t>
            </a:r>
            <a:endParaRPr lang="en-GB" dirty="0" smtClean="0"/>
          </a:p>
        </p:txBody>
      </p:sp>
    </p:spTree>
    <p:extLst>
      <p:ext uri="{BB962C8B-B14F-4D97-AF65-F5344CB8AC3E}">
        <p14:creationId xmlns:p14="http://schemas.microsoft.com/office/powerpoint/2010/main" val="12695691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1138B5-7C8B-4553-BFC7-94AC71FCD870}"/>
              </a:ext>
            </a:extLst>
          </p:cNvPr>
          <p:cNvSpPr>
            <a:spLocks noGrp="1"/>
          </p:cNvSpPr>
          <p:nvPr>
            <p:ph type="title"/>
          </p:nvPr>
        </p:nvSpPr>
        <p:spPr>
          <a:xfrm>
            <a:off x="838200" y="1495833"/>
            <a:ext cx="10515600" cy="769937"/>
          </a:xfrm>
        </p:spPr>
        <p:txBody>
          <a:bodyPr>
            <a:normAutofit/>
          </a:bodyPr>
          <a:lstStyle/>
          <a:p>
            <a:pPr algn="l"/>
            <a:r>
              <a:rPr lang="en-US" dirty="0" smtClean="0"/>
              <a:t>Background</a:t>
            </a:r>
            <a:endParaRPr lang="en-CA" dirty="0"/>
          </a:p>
        </p:txBody>
      </p:sp>
      <p:sp>
        <p:nvSpPr>
          <p:cNvPr id="3" name="Content Placeholder 2">
            <a:extLst>
              <a:ext uri="{FF2B5EF4-FFF2-40B4-BE49-F238E27FC236}">
                <a16:creationId xmlns="" xmlns:a16="http://schemas.microsoft.com/office/drawing/2014/main" id="{EF290026-6CF0-4509-9C01-E716A673AEDA}"/>
              </a:ext>
            </a:extLst>
          </p:cNvPr>
          <p:cNvSpPr>
            <a:spLocks noGrp="1"/>
          </p:cNvSpPr>
          <p:nvPr>
            <p:ph idx="1"/>
          </p:nvPr>
        </p:nvSpPr>
        <p:spPr>
          <a:xfrm>
            <a:off x="948800" y="2265770"/>
            <a:ext cx="10630903" cy="4304964"/>
          </a:xfrm>
        </p:spPr>
        <p:txBody>
          <a:bodyPr>
            <a:normAutofit lnSpcReduction="10000"/>
          </a:bodyPr>
          <a:lstStyle/>
          <a:p>
            <a:pPr>
              <a:lnSpc>
                <a:spcPct val="100000"/>
              </a:lnSpc>
              <a:spcAft>
                <a:spcPts val="1000"/>
              </a:spcAft>
            </a:pPr>
            <a:r>
              <a:rPr lang="en-US" dirty="0"/>
              <a:t>If the contractual notice period is less than the </a:t>
            </a:r>
            <a:r>
              <a:rPr lang="en-US" dirty="0" smtClean="0"/>
              <a:t>statutory minimum, </a:t>
            </a:r>
            <a:r>
              <a:rPr lang="en-US" dirty="0"/>
              <a:t>it is null and void. </a:t>
            </a:r>
            <a:r>
              <a:rPr lang="en-US" i="1" dirty="0">
                <a:solidFill>
                  <a:srgbClr val="0070C0"/>
                </a:solidFill>
              </a:rPr>
              <a:t>Machtinger v HOJ Industries </a:t>
            </a:r>
            <a:r>
              <a:rPr lang="en-US" i="1" dirty="0" smtClean="0">
                <a:solidFill>
                  <a:srgbClr val="0070C0"/>
                </a:solidFill>
              </a:rPr>
              <a:t>Ltd (1992 – Supreme Court of Canada)</a:t>
            </a:r>
            <a:endParaRPr lang="en-GB" dirty="0" smtClean="0">
              <a:solidFill>
                <a:srgbClr val="0070C0"/>
              </a:solidFill>
            </a:endParaRPr>
          </a:p>
          <a:p>
            <a:pPr>
              <a:lnSpc>
                <a:spcPct val="100000"/>
              </a:lnSpc>
              <a:spcAft>
                <a:spcPts val="1000"/>
              </a:spcAft>
            </a:pPr>
            <a:r>
              <a:rPr lang="en-GB" dirty="0" smtClean="0"/>
              <a:t>Where the termination clause is found to be </a:t>
            </a:r>
            <a:r>
              <a:rPr lang="en-GB" u="sng" dirty="0" smtClean="0"/>
              <a:t>unenforceable</a:t>
            </a:r>
            <a:r>
              <a:rPr lang="en-GB" dirty="0" smtClean="0"/>
              <a:t> (</a:t>
            </a:r>
            <a:r>
              <a:rPr lang="en-GB" i="1" dirty="0" smtClean="0"/>
              <a:t>i.e.</a:t>
            </a:r>
            <a:r>
              <a:rPr lang="en-GB" dirty="0" smtClean="0"/>
              <a:t>, where it attempts to contract out of the ESA statutory minimums), the </a:t>
            </a:r>
            <a:r>
              <a:rPr lang="en-GB" smtClean="0"/>
              <a:t>employee will </a:t>
            </a:r>
            <a:r>
              <a:rPr lang="en-GB" dirty="0" smtClean="0"/>
              <a:t>be entitled to a longer notice period under the </a:t>
            </a:r>
            <a:r>
              <a:rPr lang="en-GB" b="1" dirty="0" smtClean="0"/>
              <a:t>common law</a:t>
            </a:r>
            <a:r>
              <a:rPr lang="en-GB" dirty="0" smtClean="0"/>
              <a:t>.</a:t>
            </a:r>
            <a:endParaRPr lang="en-GB" i="1" dirty="0" smtClean="0">
              <a:solidFill>
                <a:srgbClr val="0070C0"/>
              </a:solidFill>
            </a:endParaRPr>
          </a:p>
          <a:p>
            <a:pPr fontAlgn="base"/>
            <a:r>
              <a:rPr lang="en-GB" dirty="0"/>
              <a:t>If a “with cause” provision in the contract is unenforceable, the </a:t>
            </a:r>
            <a:r>
              <a:rPr lang="en-GB" u="sng" dirty="0"/>
              <a:t>entire </a:t>
            </a:r>
            <a:r>
              <a:rPr lang="en-GB" u="sng" dirty="0" smtClean="0"/>
              <a:t>termination scheme</a:t>
            </a:r>
            <a:r>
              <a:rPr lang="en-GB" dirty="0" smtClean="0"/>
              <a:t> will be unenforceable. </a:t>
            </a:r>
            <a:r>
              <a:rPr lang="en-GB" i="1" dirty="0" smtClean="0">
                <a:solidFill>
                  <a:srgbClr val="0070C0"/>
                </a:solidFill>
              </a:rPr>
              <a:t>Waksdale </a:t>
            </a:r>
            <a:r>
              <a:rPr lang="en-GB" i="1" dirty="0">
                <a:solidFill>
                  <a:srgbClr val="0070C0"/>
                </a:solidFill>
              </a:rPr>
              <a:t>v Swegon North America </a:t>
            </a:r>
            <a:r>
              <a:rPr lang="en-GB" i="1" dirty="0" smtClean="0">
                <a:solidFill>
                  <a:srgbClr val="0070C0"/>
                </a:solidFill>
              </a:rPr>
              <a:t>Inc (2020 – Court of Appeal for Ontario)</a:t>
            </a:r>
            <a:endParaRPr lang="en-CA" dirty="0">
              <a:solidFill>
                <a:srgbClr val="0070C0"/>
              </a:solidFill>
            </a:endParaRPr>
          </a:p>
        </p:txBody>
      </p:sp>
    </p:spTree>
    <p:extLst>
      <p:ext uri="{BB962C8B-B14F-4D97-AF65-F5344CB8AC3E}">
        <p14:creationId xmlns:p14="http://schemas.microsoft.com/office/powerpoint/2010/main" val="3295629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1138B5-7C8B-4553-BFC7-94AC71FCD870}"/>
              </a:ext>
            </a:extLst>
          </p:cNvPr>
          <p:cNvSpPr>
            <a:spLocks noGrp="1"/>
          </p:cNvSpPr>
          <p:nvPr>
            <p:ph type="title"/>
          </p:nvPr>
        </p:nvSpPr>
        <p:spPr>
          <a:xfrm>
            <a:off x="838200" y="1495833"/>
            <a:ext cx="10515600" cy="708247"/>
          </a:xfrm>
        </p:spPr>
        <p:txBody>
          <a:bodyPr/>
          <a:lstStyle/>
          <a:p>
            <a:pPr algn="l"/>
            <a:r>
              <a:rPr lang="en-CA" dirty="0"/>
              <a:t>Vaccination Policies</a:t>
            </a:r>
          </a:p>
        </p:txBody>
      </p:sp>
      <p:sp>
        <p:nvSpPr>
          <p:cNvPr id="3" name="Content Placeholder 2">
            <a:extLst>
              <a:ext uri="{FF2B5EF4-FFF2-40B4-BE49-F238E27FC236}">
                <a16:creationId xmlns:a16="http://schemas.microsoft.com/office/drawing/2014/main" xmlns="" id="{EF290026-6CF0-4509-9C01-E716A673AEDA}"/>
              </a:ext>
            </a:extLst>
          </p:cNvPr>
          <p:cNvSpPr>
            <a:spLocks noGrp="1"/>
          </p:cNvSpPr>
          <p:nvPr>
            <p:ph idx="1"/>
          </p:nvPr>
        </p:nvSpPr>
        <p:spPr>
          <a:xfrm>
            <a:off x="838200" y="2203706"/>
            <a:ext cx="10294398" cy="4032828"/>
          </a:xfrm>
        </p:spPr>
        <p:txBody>
          <a:bodyPr>
            <a:normAutofit fontScale="92500" lnSpcReduction="10000"/>
          </a:bodyPr>
          <a:lstStyle/>
          <a:p>
            <a:pPr>
              <a:lnSpc>
                <a:spcPct val="100000"/>
              </a:lnSpc>
              <a:spcAft>
                <a:spcPts val="300"/>
              </a:spcAft>
            </a:pPr>
            <a:r>
              <a:rPr lang="en-GB" dirty="0"/>
              <a:t>Vaccines help build up and strengthen the immune system, providing protection against disease.</a:t>
            </a:r>
          </a:p>
          <a:p>
            <a:pPr lvl="1">
              <a:lnSpc>
                <a:spcPct val="100000"/>
              </a:lnSpc>
              <a:spcAft>
                <a:spcPts val="300"/>
              </a:spcAft>
            </a:pPr>
            <a:r>
              <a:rPr lang="en-GB" dirty="0"/>
              <a:t>The COVID-19 vaccines that are authorized for use in Canada are proven to be safe and effective.</a:t>
            </a:r>
            <a:r>
              <a:rPr lang="en-GB" baseline="30000" dirty="0">
                <a:solidFill>
                  <a:srgbClr val="00B0F0"/>
                </a:solidFill>
              </a:rPr>
              <a:t>1</a:t>
            </a:r>
          </a:p>
          <a:p>
            <a:pPr lvl="1">
              <a:lnSpc>
                <a:spcPct val="100000"/>
              </a:lnSpc>
              <a:spcAft>
                <a:spcPts val="300"/>
              </a:spcAft>
            </a:pPr>
            <a:r>
              <a:rPr lang="en-GB" dirty="0"/>
              <a:t>Myths and misinformation have been debunked.</a:t>
            </a:r>
            <a:r>
              <a:rPr lang="en-GB" baseline="30000" dirty="0">
                <a:solidFill>
                  <a:srgbClr val="00B0F0"/>
                </a:solidFill>
              </a:rPr>
              <a:t>2</a:t>
            </a:r>
          </a:p>
          <a:p>
            <a:pPr>
              <a:lnSpc>
                <a:spcPct val="100000"/>
              </a:lnSpc>
              <a:spcAft>
                <a:spcPts val="300"/>
              </a:spcAft>
            </a:pPr>
            <a:r>
              <a:rPr lang="en-GB" dirty="0"/>
              <a:t>Employers have a statutory duty to protect the health and safety of employees pursuant to the </a:t>
            </a:r>
            <a:r>
              <a:rPr lang="en-GB" i="1" dirty="0">
                <a:solidFill>
                  <a:srgbClr val="0070C0"/>
                </a:solidFill>
              </a:rPr>
              <a:t>Occupational </a:t>
            </a:r>
            <a:r>
              <a:rPr lang="en-GB" i="1" dirty="0" smtClean="0">
                <a:solidFill>
                  <a:srgbClr val="0070C0"/>
                </a:solidFill>
              </a:rPr>
              <a:t>Health </a:t>
            </a:r>
            <a:r>
              <a:rPr lang="en-GB" i="1" dirty="0">
                <a:solidFill>
                  <a:srgbClr val="0070C0"/>
                </a:solidFill>
              </a:rPr>
              <a:t>and Safety Act</a:t>
            </a:r>
            <a:r>
              <a:rPr lang="en-GB" dirty="0"/>
              <a:t>.</a:t>
            </a:r>
            <a:r>
              <a:rPr lang="en-GB" baseline="30000" dirty="0">
                <a:solidFill>
                  <a:srgbClr val="00B0F0"/>
                </a:solidFill>
              </a:rPr>
              <a:t>3</a:t>
            </a:r>
          </a:p>
          <a:p>
            <a:pPr lvl="1">
              <a:lnSpc>
                <a:spcPct val="100000"/>
              </a:lnSpc>
              <a:spcAft>
                <a:spcPts val="300"/>
              </a:spcAft>
            </a:pPr>
            <a:r>
              <a:rPr lang="en-GB" dirty="0"/>
              <a:t>Mandating vaccination </a:t>
            </a:r>
            <a:r>
              <a:rPr lang="en-GB" dirty="0" smtClean="0"/>
              <a:t>as one way to </a:t>
            </a:r>
            <a:r>
              <a:rPr lang="en-GB" dirty="0"/>
              <a:t>meet this duty.</a:t>
            </a:r>
          </a:p>
          <a:p>
            <a:pPr lvl="1">
              <a:lnSpc>
                <a:spcPct val="100000"/>
              </a:lnSpc>
              <a:spcAft>
                <a:spcPts val="300"/>
              </a:spcAft>
            </a:pPr>
            <a:r>
              <a:rPr lang="en-GB" dirty="0"/>
              <a:t>In implementing policies, consider the unique challenges and circumstances facing your workforce to mitigate legal risk.</a:t>
            </a:r>
            <a:endParaRPr lang="en-CA" dirty="0"/>
          </a:p>
        </p:txBody>
      </p:sp>
      <p:sp>
        <p:nvSpPr>
          <p:cNvPr id="4" name="TextBox 3">
            <a:extLst>
              <a:ext uri="{FF2B5EF4-FFF2-40B4-BE49-F238E27FC236}">
                <a16:creationId xmlns:a16="http://schemas.microsoft.com/office/drawing/2014/main" xmlns="" id="{4D4E51E8-2E6A-4CAA-BBC4-EE297320C9B5}"/>
              </a:ext>
            </a:extLst>
          </p:cNvPr>
          <p:cNvSpPr txBox="1"/>
          <p:nvPr/>
        </p:nvSpPr>
        <p:spPr>
          <a:xfrm>
            <a:off x="5440304" y="6211669"/>
            <a:ext cx="6751696" cy="646331"/>
          </a:xfrm>
          <a:prstGeom prst="rect">
            <a:avLst/>
          </a:prstGeom>
          <a:noFill/>
        </p:spPr>
        <p:txBody>
          <a:bodyPr wrap="square" rtlCol="0">
            <a:spAutoFit/>
          </a:bodyPr>
          <a:lstStyle/>
          <a:p>
            <a:r>
              <a:rPr lang="en-CA" sz="1200" baseline="30000" dirty="0">
                <a:solidFill>
                  <a:srgbClr val="00B0F0"/>
                </a:solidFill>
              </a:rPr>
              <a:t>1</a:t>
            </a:r>
            <a:r>
              <a:rPr lang="en-CA" sz="1200" dirty="0">
                <a:solidFill>
                  <a:schemeClr val="bg1">
                    <a:lumMod val="50000"/>
                  </a:schemeClr>
                </a:solidFill>
              </a:rPr>
              <a:t> </a:t>
            </a:r>
            <a:r>
              <a:rPr lang="en-CA" sz="1200" dirty="0">
                <a:solidFill>
                  <a:schemeClr val="bg1">
                    <a:lumMod val="65000"/>
                  </a:schemeClr>
                </a:solidFill>
              </a:rPr>
              <a:t>https://www.canada.ca/en/public-health/services/diseases/coronavirus-disease-covid-19/vaccines.html</a:t>
            </a:r>
          </a:p>
          <a:p>
            <a:r>
              <a:rPr lang="en-CA" sz="1200" baseline="30000" dirty="0">
                <a:solidFill>
                  <a:srgbClr val="00B0F0"/>
                </a:solidFill>
              </a:rPr>
              <a:t>2</a:t>
            </a:r>
            <a:r>
              <a:rPr lang="en-CA" sz="1200" dirty="0">
                <a:solidFill>
                  <a:schemeClr val="bg1">
                    <a:lumMod val="50000"/>
                  </a:schemeClr>
                </a:solidFill>
              </a:rPr>
              <a:t> </a:t>
            </a:r>
            <a:r>
              <a:rPr lang="en-CA" sz="1200" dirty="0">
                <a:solidFill>
                  <a:schemeClr val="bg1">
                    <a:lumMod val="65000"/>
                  </a:schemeClr>
                </a:solidFill>
              </a:rPr>
              <a:t>https://www.un.org/sites/un2.un.org/files/covid19_vaccine_common_myths_and_misconceptions.pdf</a:t>
            </a:r>
          </a:p>
          <a:p>
            <a:r>
              <a:rPr lang="en-CA" sz="1200" baseline="30000" dirty="0">
                <a:solidFill>
                  <a:srgbClr val="00B0F0"/>
                </a:solidFill>
              </a:rPr>
              <a:t>3</a:t>
            </a:r>
            <a:r>
              <a:rPr lang="en-CA" sz="1200" dirty="0">
                <a:solidFill>
                  <a:schemeClr val="bg1">
                    <a:lumMod val="65000"/>
                  </a:schemeClr>
                </a:solidFill>
              </a:rPr>
              <a:t> https://www.ontario.ca/laws/statute/90o01#BK44</a:t>
            </a:r>
          </a:p>
        </p:txBody>
      </p:sp>
    </p:spTree>
    <p:extLst>
      <p:ext uri="{BB962C8B-B14F-4D97-AF65-F5344CB8AC3E}">
        <p14:creationId xmlns:p14="http://schemas.microsoft.com/office/powerpoint/2010/main" val="17562169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1138B5-7C8B-4553-BFC7-94AC71FCD870}"/>
              </a:ext>
            </a:extLst>
          </p:cNvPr>
          <p:cNvSpPr>
            <a:spLocks noGrp="1"/>
          </p:cNvSpPr>
          <p:nvPr>
            <p:ph type="title"/>
          </p:nvPr>
        </p:nvSpPr>
        <p:spPr>
          <a:xfrm>
            <a:off x="838200" y="1495833"/>
            <a:ext cx="10515600" cy="1829994"/>
          </a:xfrm>
        </p:spPr>
        <p:txBody>
          <a:bodyPr>
            <a:normAutofit fontScale="90000"/>
          </a:bodyPr>
          <a:lstStyle/>
          <a:p>
            <a:pPr algn="l"/>
            <a:r>
              <a:rPr lang="en-US" dirty="0"/>
              <a:t>Is the Level of Sophistication of an Employee relevant in Determining the Enforceability of a Termination Clause?</a:t>
            </a:r>
            <a:endParaRPr lang="en-CA" dirty="0"/>
          </a:p>
        </p:txBody>
      </p:sp>
      <p:sp>
        <p:nvSpPr>
          <p:cNvPr id="3" name="Content Placeholder 2">
            <a:extLst>
              <a:ext uri="{FF2B5EF4-FFF2-40B4-BE49-F238E27FC236}">
                <a16:creationId xmlns="" xmlns:a16="http://schemas.microsoft.com/office/drawing/2014/main" id="{EF290026-6CF0-4509-9C01-E716A673AEDA}"/>
              </a:ext>
            </a:extLst>
          </p:cNvPr>
          <p:cNvSpPr>
            <a:spLocks noGrp="1"/>
          </p:cNvSpPr>
          <p:nvPr>
            <p:ph idx="1"/>
          </p:nvPr>
        </p:nvSpPr>
        <p:spPr>
          <a:xfrm>
            <a:off x="948800" y="3398656"/>
            <a:ext cx="10870033" cy="3459344"/>
          </a:xfrm>
        </p:spPr>
        <p:txBody>
          <a:bodyPr>
            <a:normAutofit fontScale="92500" lnSpcReduction="10000"/>
          </a:bodyPr>
          <a:lstStyle/>
          <a:p>
            <a:pPr>
              <a:lnSpc>
                <a:spcPct val="100000"/>
              </a:lnSpc>
              <a:spcAft>
                <a:spcPts val="1000"/>
              </a:spcAft>
            </a:pPr>
            <a:r>
              <a:rPr lang="en-US" b="1" i="1" dirty="0" smtClean="0">
                <a:solidFill>
                  <a:srgbClr val="0070C0"/>
                </a:solidFill>
              </a:rPr>
              <a:t>Rahman </a:t>
            </a:r>
            <a:r>
              <a:rPr lang="en-US" b="1" i="1" dirty="0">
                <a:solidFill>
                  <a:srgbClr val="0070C0"/>
                </a:solidFill>
              </a:rPr>
              <a:t>v Cannon Design Architecture Inc</a:t>
            </a:r>
            <a:r>
              <a:rPr lang="en-US" b="1" i="1" dirty="0" smtClean="0">
                <a:solidFill>
                  <a:srgbClr val="0070C0"/>
                </a:solidFill>
              </a:rPr>
              <a:t>. (2021 ONSC 5961)</a:t>
            </a:r>
            <a:endParaRPr lang="en-CA" b="1" dirty="0" smtClean="0">
              <a:solidFill>
                <a:srgbClr val="0070C0"/>
              </a:solidFill>
            </a:endParaRPr>
          </a:p>
          <a:p>
            <a:pPr lvl="1">
              <a:lnSpc>
                <a:spcPct val="100000"/>
              </a:lnSpc>
              <a:spcAft>
                <a:spcPts val="1000"/>
              </a:spcAft>
            </a:pPr>
            <a:r>
              <a:rPr lang="en-US" dirty="0" smtClean="0"/>
              <a:t>The employee, Ms. Rahman, </a:t>
            </a:r>
            <a:r>
              <a:rPr lang="en-US" dirty="0"/>
              <a:t>was a </a:t>
            </a:r>
            <a:r>
              <a:rPr lang="en-US" dirty="0" smtClean="0"/>
              <a:t>“woman </a:t>
            </a:r>
            <a:r>
              <a:rPr lang="en-US" dirty="0"/>
              <a:t>of experience and </a:t>
            </a:r>
            <a:r>
              <a:rPr lang="en-US" dirty="0" smtClean="0"/>
              <a:t>sophistication” hired </a:t>
            </a:r>
            <a:r>
              <a:rPr lang="en-US" dirty="0"/>
              <a:t>into a reasonably senior role at a significant salary</a:t>
            </a:r>
            <a:r>
              <a:rPr lang="en-US" dirty="0" smtClean="0"/>
              <a:t>.</a:t>
            </a:r>
          </a:p>
          <a:p>
            <a:pPr lvl="1">
              <a:lnSpc>
                <a:spcPct val="100000"/>
              </a:lnSpc>
              <a:spcAft>
                <a:spcPts val="1000"/>
              </a:spcAft>
            </a:pPr>
            <a:r>
              <a:rPr lang="en-US" dirty="0" smtClean="0"/>
              <a:t>The employee received assistance from legal counsel prior to signing her employment contract, and her legal advice focused on the termination provisions outlined in the offer letter.</a:t>
            </a:r>
          </a:p>
          <a:p>
            <a:pPr lvl="1">
              <a:lnSpc>
                <a:spcPct val="100000"/>
              </a:lnSpc>
              <a:spcAft>
                <a:spcPts val="1000"/>
              </a:spcAft>
            </a:pPr>
            <a:r>
              <a:rPr lang="en-US" dirty="0" smtClean="0"/>
              <a:t>“CannonDesign </a:t>
            </a:r>
            <a:r>
              <a:rPr lang="en-US" dirty="0"/>
              <a:t>maintains the right to terminate your employment at any time and without notice or payment in lieu thereof, if you engage in conduct that constitutes just cause for summary dismissal</a:t>
            </a:r>
            <a:r>
              <a:rPr lang="en-US" dirty="0" smtClean="0"/>
              <a:t>.”  (</a:t>
            </a:r>
            <a:r>
              <a:rPr lang="en-US" i="1" dirty="0" smtClean="0"/>
              <a:t>Rahman at </a:t>
            </a:r>
            <a:r>
              <a:rPr lang="en-US" dirty="0" smtClean="0"/>
              <a:t>para. 16)</a:t>
            </a:r>
          </a:p>
        </p:txBody>
      </p:sp>
    </p:spTree>
    <p:extLst>
      <p:ext uri="{BB962C8B-B14F-4D97-AF65-F5344CB8AC3E}">
        <p14:creationId xmlns:p14="http://schemas.microsoft.com/office/powerpoint/2010/main" val="17285480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1138B5-7C8B-4553-BFC7-94AC71FCD870}"/>
              </a:ext>
            </a:extLst>
          </p:cNvPr>
          <p:cNvSpPr>
            <a:spLocks noGrp="1"/>
          </p:cNvSpPr>
          <p:nvPr>
            <p:ph type="title"/>
          </p:nvPr>
        </p:nvSpPr>
        <p:spPr>
          <a:xfrm>
            <a:off x="838200" y="1495833"/>
            <a:ext cx="10515600" cy="1829994"/>
          </a:xfrm>
        </p:spPr>
        <p:txBody>
          <a:bodyPr>
            <a:normAutofit fontScale="90000"/>
          </a:bodyPr>
          <a:lstStyle/>
          <a:p>
            <a:pPr algn="l"/>
            <a:r>
              <a:rPr lang="en-US" dirty="0"/>
              <a:t>Is the Level of Sophistication of an Employee relevant in Determining the Enforceability of a Termination Clause?</a:t>
            </a:r>
            <a:endParaRPr lang="en-CA" dirty="0"/>
          </a:p>
        </p:txBody>
      </p:sp>
      <p:sp>
        <p:nvSpPr>
          <p:cNvPr id="3" name="Content Placeholder 2">
            <a:extLst>
              <a:ext uri="{FF2B5EF4-FFF2-40B4-BE49-F238E27FC236}">
                <a16:creationId xmlns="" xmlns:a16="http://schemas.microsoft.com/office/drawing/2014/main" id="{EF290026-6CF0-4509-9C01-E716A673AEDA}"/>
              </a:ext>
            </a:extLst>
          </p:cNvPr>
          <p:cNvSpPr>
            <a:spLocks noGrp="1"/>
          </p:cNvSpPr>
          <p:nvPr>
            <p:ph idx="1"/>
          </p:nvPr>
        </p:nvSpPr>
        <p:spPr>
          <a:xfrm>
            <a:off x="948801" y="3398656"/>
            <a:ext cx="10266760" cy="3309641"/>
          </a:xfrm>
        </p:spPr>
        <p:txBody>
          <a:bodyPr>
            <a:normAutofit fontScale="92500" lnSpcReduction="10000"/>
          </a:bodyPr>
          <a:lstStyle/>
          <a:p>
            <a:pPr lvl="1">
              <a:lnSpc>
                <a:spcPct val="100000"/>
              </a:lnSpc>
              <a:spcAft>
                <a:spcPts val="1000"/>
              </a:spcAft>
            </a:pPr>
            <a:r>
              <a:rPr lang="en-US" dirty="0"/>
              <a:t>The termination provisions were </a:t>
            </a:r>
            <a:r>
              <a:rPr lang="en-US" dirty="0" smtClean="0"/>
              <a:t>included despite negotiations </a:t>
            </a:r>
            <a:r>
              <a:rPr lang="en-US" dirty="0"/>
              <a:t>between the parties, each being sophisticated and </a:t>
            </a:r>
            <a:r>
              <a:rPr lang="en-US" dirty="0" smtClean="0"/>
              <a:t>having the </a:t>
            </a:r>
            <a:r>
              <a:rPr lang="en-US" dirty="0"/>
              <a:t>benefit of </a:t>
            </a:r>
            <a:r>
              <a:rPr lang="en-US" dirty="0" smtClean="0"/>
              <a:t>time and independent </a:t>
            </a:r>
            <a:r>
              <a:rPr lang="en-US" dirty="0"/>
              <a:t>legal </a:t>
            </a:r>
            <a:r>
              <a:rPr lang="en-US" dirty="0" smtClean="0"/>
              <a:t>advice.</a:t>
            </a:r>
            <a:endParaRPr lang="en-US" dirty="0"/>
          </a:p>
          <a:p>
            <a:pPr lvl="1">
              <a:lnSpc>
                <a:spcPct val="100000"/>
              </a:lnSpc>
              <a:spcAft>
                <a:spcPts val="1000"/>
              </a:spcAft>
            </a:pPr>
            <a:r>
              <a:rPr lang="en-US" dirty="0" smtClean="0"/>
              <a:t>Ms. Rahman was terminated following over three years of service with the backdrop of the COVID-19 lockdown and enterprise-wide layoffs.</a:t>
            </a:r>
          </a:p>
          <a:p>
            <a:pPr lvl="1">
              <a:lnSpc>
                <a:spcPct val="100000"/>
              </a:lnSpc>
              <a:spcAft>
                <a:spcPts val="1000"/>
              </a:spcAft>
            </a:pPr>
            <a:r>
              <a:rPr lang="en-US" dirty="0" smtClean="0"/>
              <a:t>The employee commenced an action against her employer on the grounds that the termination provision violated the </a:t>
            </a:r>
            <a:r>
              <a:rPr lang="en-US" i="1" dirty="0" smtClean="0"/>
              <a:t>ESA</a:t>
            </a:r>
            <a:r>
              <a:rPr lang="en-US" dirty="0" smtClean="0"/>
              <a:t>.</a:t>
            </a:r>
          </a:p>
          <a:p>
            <a:pPr lvl="1">
              <a:lnSpc>
                <a:spcPct val="100000"/>
              </a:lnSpc>
              <a:spcAft>
                <a:spcPts val="1000"/>
              </a:spcAft>
            </a:pPr>
            <a:r>
              <a:rPr lang="en-CA" dirty="0" smtClean="0"/>
              <a:t>Justice Dunphy found that the termination provisions do </a:t>
            </a:r>
            <a:r>
              <a:rPr lang="en-CA" u="sng" dirty="0" smtClean="0"/>
              <a:t>not</a:t>
            </a:r>
            <a:r>
              <a:rPr lang="en-CA" dirty="0" smtClean="0"/>
              <a:t> contravene the </a:t>
            </a:r>
            <a:r>
              <a:rPr lang="en-CA" i="1" dirty="0" smtClean="0"/>
              <a:t>ESA</a:t>
            </a:r>
            <a:r>
              <a:rPr lang="en-CA" dirty="0" smtClean="0"/>
              <a:t>.</a:t>
            </a:r>
          </a:p>
        </p:txBody>
      </p:sp>
    </p:spTree>
    <p:extLst>
      <p:ext uri="{BB962C8B-B14F-4D97-AF65-F5344CB8AC3E}">
        <p14:creationId xmlns:p14="http://schemas.microsoft.com/office/powerpoint/2010/main" val="37635130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rgbClr val="1F497D">
                    <a:lumMod val="75000"/>
                  </a:srgbClr>
                </a:solidFill>
              </a:rPr>
              <a:t>Employee Sophistication Does NOT Impact</a:t>
            </a:r>
            <a:br>
              <a:rPr lang="en-US" sz="3200" b="1" dirty="0">
                <a:solidFill>
                  <a:srgbClr val="1F497D">
                    <a:lumMod val="75000"/>
                  </a:srgbClr>
                </a:solidFill>
              </a:rPr>
            </a:br>
            <a:r>
              <a:rPr lang="en-US" sz="3200" b="1" dirty="0">
                <a:solidFill>
                  <a:srgbClr val="1F497D">
                    <a:lumMod val="75000"/>
                  </a:srgbClr>
                </a:solidFill>
              </a:rPr>
              <a:t> the Legality of a Termination Provision</a:t>
            </a:r>
            <a:endParaRPr lang="en-CA" sz="3200" dirty="0"/>
          </a:p>
        </p:txBody>
      </p:sp>
      <p:sp>
        <p:nvSpPr>
          <p:cNvPr id="3" name="Content Placeholder 2"/>
          <p:cNvSpPr>
            <a:spLocks noGrp="1"/>
          </p:cNvSpPr>
          <p:nvPr>
            <p:ph idx="1"/>
          </p:nvPr>
        </p:nvSpPr>
        <p:spPr/>
        <p:txBody>
          <a:bodyPr>
            <a:normAutofit/>
          </a:bodyPr>
          <a:lstStyle/>
          <a:p>
            <a:r>
              <a:rPr lang="en-US" sz="2400" dirty="0"/>
              <a:t>In two subsequent decisions, just weeks after </a:t>
            </a:r>
            <a:r>
              <a:rPr lang="en-US" sz="2400" b="1" i="1" dirty="0"/>
              <a:t>Rahman v Cannon Design Architecture Inc. (Rahman) </a:t>
            </a:r>
            <a:r>
              <a:rPr lang="en-US" sz="2400" dirty="0"/>
              <a:t>the </a:t>
            </a:r>
            <a:r>
              <a:rPr lang="en-US" sz="2400" dirty="0" smtClean="0"/>
              <a:t>court </a:t>
            </a:r>
            <a:r>
              <a:rPr lang="en-US" sz="2400" dirty="0"/>
              <a:t>took the opposite approach.</a:t>
            </a:r>
            <a:endParaRPr lang="en-US" sz="2400" b="1" i="1" dirty="0"/>
          </a:p>
          <a:p>
            <a:r>
              <a:rPr lang="en-US" sz="2400" dirty="0"/>
              <a:t>I</a:t>
            </a:r>
            <a:r>
              <a:rPr lang="en-US" sz="2400" dirty="0" smtClean="0"/>
              <a:t>n </a:t>
            </a:r>
            <a:r>
              <a:rPr lang="en-US" sz="2400" b="1" i="1" dirty="0"/>
              <a:t>Livshin v The Clinic Network Canada Inc. </a:t>
            </a:r>
            <a:r>
              <a:rPr lang="en-US" sz="2400" b="1" i="1" dirty="0" smtClean="0"/>
              <a:t>(2021 ONSC 6796) </a:t>
            </a:r>
            <a:r>
              <a:rPr lang="en-US" sz="2400" dirty="0"/>
              <a:t>and </a:t>
            </a:r>
            <a:r>
              <a:rPr lang="en-US" sz="2400" b="1" i="1" dirty="0"/>
              <a:t>Campbell-Givons v Humber River Hospital </a:t>
            </a:r>
            <a:r>
              <a:rPr lang="en-US" sz="2400" b="1" i="1" dirty="0" smtClean="0"/>
              <a:t>(2021 ONSC 6317) </a:t>
            </a:r>
            <a:r>
              <a:rPr lang="en-US" sz="2400" dirty="0" smtClean="0"/>
              <a:t>the court applied </a:t>
            </a:r>
            <a:r>
              <a:rPr lang="en-US" sz="2400" dirty="0"/>
              <a:t>the decision in </a:t>
            </a:r>
            <a:r>
              <a:rPr lang="en-US" sz="2400" b="1" i="1" dirty="0"/>
              <a:t>Waksdale</a:t>
            </a:r>
            <a:r>
              <a:rPr lang="en-US" sz="2400" dirty="0"/>
              <a:t> and </a:t>
            </a:r>
            <a:r>
              <a:rPr lang="en-US" sz="2400" dirty="0" smtClean="0"/>
              <a:t>determined </a:t>
            </a:r>
            <a:r>
              <a:rPr lang="en-US" sz="2400" dirty="0"/>
              <a:t>that the “just cause” provisions were unenforceable. </a:t>
            </a:r>
          </a:p>
          <a:p>
            <a:r>
              <a:rPr lang="en-US" sz="2400" dirty="0"/>
              <a:t>Notably, and in stark contrast to the analysis applied in </a:t>
            </a:r>
            <a:r>
              <a:rPr lang="en-US" sz="2400" b="1" i="1" dirty="0"/>
              <a:t>Rahman</a:t>
            </a:r>
            <a:r>
              <a:rPr lang="en-US" sz="2400" dirty="0"/>
              <a:t>, the Court held that the sophistication of an employee is </a:t>
            </a:r>
            <a:r>
              <a:rPr lang="en-US" sz="2400" u="sng" dirty="0"/>
              <a:t>not relevant </a:t>
            </a:r>
            <a:r>
              <a:rPr lang="en-US" sz="2400" dirty="0"/>
              <a:t>in determining the enforceability of a contractual termination provision. </a:t>
            </a:r>
          </a:p>
          <a:p>
            <a:endParaRPr lang="en-CA" dirty="0"/>
          </a:p>
        </p:txBody>
      </p:sp>
    </p:spTree>
    <p:extLst>
      <p:ext uri="{BB962C8B-B14F-4D97-AF65-F5344CB8AC3E}">
        <p14:creationId xmlns:p14="http://schemas.microsoft.com/office/powerpoint/2010/main" val="16011881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1F497D">
                    <a:lumMod val="75000"/>
                  </a:srgbClr>
                </a:solidFill>
              </a:rPr>
              <a:t>Livshin v The Clinic Network Canada Inc</a:t>
            </a:r>
            <a:r>
              <a:rPr lang="en-US" sz="3600" b="1" dirty="0" smtClean="0">
                <a:solidFill>
                  <a:srgbClr val="1F497D">
                    <a:lumMod val="75000"/>
                  </a:srgbClr>
                </a:solidFill>
              </a:rPr>
              <a:t>.</a:t>
            </a:r>
            <a:endParaRPr lang="en-CA" sz="3600" dirty="0"/>
          </a:p>
        </p:txBody>
      </p:sp>
      <p:sp>
        <p:nvSpPr>
          <p:cNvPr id="3" name="Content Placeholder 2"/>
          <p:cNvSpPr>
            <a:spLocks noGrp="1"/>
          </p:cNvSpPr>
          <p:nvPr>
            <p:ph idx="1"/>
          </p:nvPr>
        </p:nvSpPr>
        <p:spPr/>
        <p:txBody>
          <a:bodyPr>
            <a:noAutofit/>
          </a:bodyPr>
          <a:lstStyle/>
          <a:p>
            <a:r>
              <a:rPr lang="en-CA" sz="2000" b="1" dirty="0"/>
              <a:t>Facts: </a:t>
            </a:r>
            <a:r>
              <a:rPr lang="en-CA" sz="2000" dirty="0"/>
              <a:t>The Plaintiff, Steve Livshin, was employed by The Clinic Network Canada Inc. on a fixed-term contract. Livshin was terminated with </a:t>
            </a:r>
            <a:r>
              <a:rPr lang="en-CA" sz="2000" dirty="0" smtClean="0"/>
              <a:t>one </a:t>
            </a:r>
            <a:r>
              <a:rPr lang="en-CA" sz="2000" dirty="0"/>
              <a:t>year remaining under his fixed-term agreement due to a decline in business </a:t>
            </a:r>
            <a:r>
              <a:rPr lang="en-CA" sz="2000" dirty="0" smtClean="0"/>
              <a:t>due </a:t>
            </a:r>
            <a:r>
              <a:rPr lang="en-CA" sz="2000" dirty="0"/>
              <a:t>to the COVID-19 pandemic. Livshin was offered 24 weeks of </a:t>
            </a:r>
            <a:r>
              <a:rPr lang="en-CA" sz="2000" dirty="0" smtClean="0"/>
              <a:t>pay </a:t>
            </a:r>
            <a:r>
              <a:rPr lang="en-CA" sz="2000" dirty="0"/>
              <a:t>in lieu of notice if he executed a full and final release in favour of the Clinic. Livshin declined to sign the release and, based upon its interpretation of the employment agreement, the Clinic paid the Plaintiff two weeks of termination pay</a:t>
            </a:r>
            <a:r>
              <a:rPr lang="en-CA" sz="2000" dirty="0" smtClean="0"/>
              <a:t>.</a:t>
            </a:r>
            <a:endParaRPr lang="en-CA" sz="2000" dirty="0"/>
          </a:p>
          <a:p>
            <a:r>
              <a:rPr lang="en-CA" sz="2000" b="1" dirty="0"/>
              <a:t>Employee’s Argument:</a:t>
            </a:r>
            <a:r>
              <a:rPr lang="en-CA" sz="2000" dirty="0"/>
              <a:t> T</a:t>
            </a:r>
            <a:r>
              <a:rPr lang="en-CA" sz="2000" dirty="0" smtClean="0"/>
              <a:t>he </a:t>
            </a:r>
            <a:r>
              <a:rPr lang="en-CA" sz="2000" dirty="0"/>
              <a:t>“just cause” provision of the employment agreement was overbroad, violated the ESA, and thereby rendered the entire termination clause unenforceable.</a:t>
            </a:r>
            <a:r>
              <a:rPr lang="en-CA" sz="2000" b="1" dirty="0"/>
              <a:t> </a:t>
            </a:r>
            <a:endParaRPr lang="en-CA" sz="2000" dirty="0"/>
          </a:p>
          <a:p>
            <a:r>
              <a:rPr lang="en-CA" sz="2000" b="1" dirty="0"/>
              <a:t>Employer’s Argument:</a:t>
            </a:r>
            <a:r>
              <a:rPr lang="en-CA" sz="2000" dirty="0"/>
              <a:t> T</a:t>
            </a:r>
            <a:r>
              <a:rPr lang="en-CA" sz="2000" dirty="0" smtClean="0"/>
              <a:t>he </a:t>
            </a:r>
            <a:r>
              <a:rPr lang="en-CA" sz="2000" dirty="0"/>
              <a:t>“just cause” provision </a:t>
            </a:r>
            <a:r>
              <a:rPr lang="en-CA" sz="2000" dirty="0" smtClean="0"/>
              <a:t>complied with the </a:t>
            </a:r>
            <a:r>
              <a:rPr lang="en-CA" sz="2000" dirty="0"/>
              <a:t>ESA, but that if it was, the termination provision should nevertheless be enforced as the employee was a sophisticated employee who had freely negotiated his employment contract. </a:t>
            </a:r>
          </a:p>
        </p:txBody>
      </p:sp>
    </p:spTree>
    <p:extLst>
      <p:ext uri="{BB962C8B-B14F-4D97-AF65-F5344CB8AC3E}">
        <p14:creationId xmlns:p14="http://schemas.microsoft.com/office/powerpoint/2010/main" val="10822070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1F497D">
                    <a:lumMod val="75000"/>
                  </a:srgbClr>
                </a:solidFill>
              </a:rPr>
              <a:t>Livshin v The Clinic Network Canada Inc. </a:t>
            </a:r>
            <a:endParaRPr lang="en-CA" sz="3600" dirty="0"/>
          </a:p>
        </p:txBody>
      </p:sp>
      <p:sp>
        <p:nvSpPr>
          <p:cNvPr id="3" name="Content Placeholder 2"/>
          <p:cNvSpPr>
            <a:spLocks noGrp="1"/>
          </p:cNvSpPr>
          <p:nvPr>
            <p:ph idx="1"/>
          </p:nvPr>
        </p:nvSpPr>
        <p:spPr/>
        <p:txBody>
          <a:bodyPr>
            <a:noAutofit/>
          </a:bodyPr>
          <a:lstStyle/>
          <a:p>
            <a:r>
              <a:rPr lang="en-CA" sz="2400" b="1" dirty="0"/>
              <a:t>Issue:</a:t>
            </a:r>
            <a:r>
              <a:rPr lang="en-CA" sz="2400" dirty="0"/>
              <a:t> I</a:t>
            </a:r>
            <a:r>
              <a:rPr lang="en-CA" sz="2400" dirty="0" smtClean="0"/>
              <a:t>s the level of sophistication of an employee relevant in determining the enforceability of a termination clause? </a:t>
            </a:r>
          </a:p>
          <a:p>
            <a:r>
              <a:rPr lang="en-CA" sz="2400" b="1" dirty="0" smtClean="0"/>
              <a:t>Decision</a:t>
            </a:r>
            <a:r>
              <a:rPr lang="en-CA" sz="2400" b="1" dirty="0"/>
              <a:t>:</a:t>
            </a:r>
            <a:r>
              <a:rPr lang="en-CA" sz="2400" dirty="0"/>
              <a:t> The Court found in favour of the employee, finding that the “just cause” provision was in violation of the ESA and as such –  voided the entire termination clause. The judge further found that the severability clause of the employment agreement did not save the termination provision. The employee was awarded payment for the balance of the time remaining under his fixed-term contract</a:t>
            </a:r>
            <a:r>
              <a:rPr lang="en-CA" sz="2400" dirty="0" smtClean="0"/>
              <a:t>.</a:t>
            </a:r>
            <a:endParaRPr lang="en-CA" sz="2400" dirty="0"/>
          </a:p>
          <a:p>
            <a:r>
              <a:rPr lang="en-CA" sz="2400" b="1" dirty="0"/>
              <a:t>Takeaway: </a:t>
            </a:r>
            <a:r>
              <a:rPr lang="en-CA" sz="2400" dirty="0"/>
              <a:t>The sophistication of an employee is NOT a relevant consideration in determining the enforceability of a termination provision</a:t>
            </a:r>
          </a:p>
        </p:txBody>
      </p:sp>
    </p:spTree>
    <p:extLst>
      <p:ext uri="{BB962C8B-B14F-4D97-AF65-F5344CB8AC3E}">
        <p14:creationId xmlns:p14="http://schemas.microsoft.com/office/powerpoint/2010/main" val="2862899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Campbell-Givons v Humber River </a:t>
            </a:r>
            <a:r>
              <a:rPr lang="en-US" sz="4000" b="1" dirty="0" smtClean="0"/>
              <a:t>Hospital</a:t>
            </a:r>
            <a:endParaRPr lang="en-CA" sz="4000" b="1" dirty="0"/>
          </a:p>
        </p:txBody>
      </p:sp>
      <p:sp>
        <p:nvSpPr>
          <p:cNvPr id="3" name="Content Placeholder 2"/>
          <p:cNvSpPr>
            <a:spLocks noGrp="1"/>
          </p:cNvSpPr>
          <p:nvPr>
            <p:ph idx="1"/>
          </p:nvPr>
        </p:nvSpPr>
        <p:spPr/>
        <p:txBody>
          <a:bodyPr>
            <a:normAutofit fontScale="92500" lnSpcReduction="20000"/>
          </a:bodyPr>
          <a:lstStyle/>
          <a:p>
            <a:r>
              <a:rPr lang="en-CA" b="1" dirty="0"/>
              <a:t>Facts:</a:t>
            </a:r>
            <a:r>
              <a:rPr lang="en-CA" dirty="0"/>
              <a:t> Lorna Campbell-Givons, was a 61 year old Senior Labour Relations Specialist who worked for Humber River Hospital for 19 months before her employment was terminated without cause. Upon termination, Campbell-Givons was provided with three (3) </a:t>
            </a:r>
            <a:r>
              <a:rPr lang="en-CA" dirty="0" smtClean="0"/>
              <a:t>weeks of pay </a:t>
            </a:r>
            <a:r>
              <a:rPr lang="en-CA" dirty="0"/>
              <a:t>in lieu of notice, which the Hospital maintained was the amount to which she was entitled under her </a:t>
            </a:r>
            <a:r>
              <a:rPr lang="en-CA" dirty="0" smtClean="0"/>
              <a:t>employment contract.  </a:t>
            </a:r>
            <a:endParaRPr lang="en-CA" dirty="0"/>
          </a:p>
          <a:p>
            <a:r>
              <a:rPr lang="en-CA" b="1" dirty="0"/>
              <a:t>Employee’s Argument:</a:t>
            </a:r>
            <a:r>
              <a:rPr lang="en-CA" dirty="0"/>
              <a:t> That the “for cause” termination provision in her contract </a:t>
            </a:r>
            <a:r>
              <a:rPr lang="en-CA" dirty="0" smtClean="0"/>
              <a:t>did not comply of </a:t>
            </a:r>
            <a:r>
              <a:rPr lang="en-CA" dirty="0"/>
              <a:t>the ESA and therefore rendered the entire termination clause unenforceable</a:t>
            </a:r>
            <a:r>
              <a:rPr lang="en-CA" dirty="0" smtClean="0"/>
              <a:t>.</a:t>
            </a:r>
            <a:endParaRPr lang="en-CA" dirty="0"/>
          </a:p>
          <a:p>
            <a:r>
              <a:rPr lang="en-CA" b="1" dirty="0"/>
              <a:t>Employer’s Argument:</a:t>
            </a:r>
            <a:r>
              <a:rPr lang="en-CA" dirty="0"/>
              <a:t> </a:t>
            </a:r>
            <a:r>
              <a:rPr lang="en-CA" dirty="0" smtClean="0"/>
              <a:t>The termination clause complied with the ESA and enforceable; alternatively, it should be upheld due to the sophistication of the parties as per </a:t>
            </a:r>
            <a:r>
              <a:rPr lang="en-CA" i="1" dirty="0" smtClean="0"/>
              <a:t>Rahman</a:t>
            </a:r>
            <a:endParaRPr lang="en-CA" dirty="0"/>
          </a:p>
          <a:p>
            <a:endParaRPr lang="en-CA" dirty="0"/>
          </a:p>
        </p:txBody>
      </p:sp>
    </p:spTree>
    <p:extLst>
      <p:ext uri="{BB962C8B-B14F-4D97-AF65-F5344CB8AC3E}">
        <p14:creationId xmlns:p14="http://schemas.microsoft.com/office/powerpoint/2010/main" val="19653676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Campbell-Givons v Humber River </a:t>
            </a:r>
            <a:r>
              <a:rPr lang="en-US" sz="4000" b="1" dirty="0" smtClean="0"/>
              <a:t>Hospital</a:t>
            </a:r>
            <a:endParaRPr lang="en-CA" sz="4000" b="1" dirty="0"/>
          </a:p>
        </p:txBody>
      </p:sp>
      <p:sp>
        <p:nvSpPr>
          <p:cNvPr id="3" name="Content Placeholder 2"/>
          <p:cNvSpPr>
            <a:spLocks noGrp="1"/>
          </p:cNvSpPr>
          <p:nvPr>
            <p:ph idx="1"/>
          </p:nvPr>
        </p:nvSpPr>
        <p:spPr/>
        <p:txBody>
          <a:bodyPr>
            <a:normAutofit fontScale="92500" lnSpcReduction="10000"/>
          </a:bodyPr>
          <a:lstStyle/>
          <a:p>
            <a:r>
              <a:rPr lang="en-CA" b="1" dirty="0"/>
              <a:t>Issue:</a:t>
            </a:r>
            <a:r>
              <a:rPr lang="en-CA" dirty="0"/>
              <a:t> Is the level of sophistication of an employee relevant in determining the enforceability of a termination clause? </a:t>
            </a:r>
          </a:p>
          <a:p>
            <a:r>
              <a:rPr lang="en-CA" b="1" dirty="0" smtClean="0"/>
              <a:t>Decision</a:t>
            </a:r>
            <a:r>
              <a:rPr lang="en-CA" b="1" dirty="0"/>
              <a:t>:</a:t>
            </a:r>
            <a:r>
              <a:rPr lang="en-CA" dirty="0"/>
              <a:t> </a:t>
            </a:r>
            <a:r>
              <a:rPr lang="en-CA" dirty="0" smtClean="0"/>
              <a:t>The </a:t>
            </a:r>
            <a:r>
              <a:rPr lang="en-CA" dirty="0"/>
              <a:t>court held that the termination provision in the employee’s employment contract was void and unenforceable, and set her common law notice entitlement at 4.5 months</a:t>
            </a:r>
            <a:r>
              <a:rPr lang="en-CA" dirty="0" smtClean="0"/>
              <a:t>.</a:t>
            </a:r>
            <a:endParaRPr lang="en-CA" dirty="0"/>
          </a:p>
          <a:p>
            <a:r>
              <a:rPr lang="en-CA" b="1" dirty="0"/>
              <a:t>Reasoning:</a:t>
            </a:r>
            <a:r>
              <a:rPr lang="en-CA" dirty="0"/>
              <a:t> The fundamental determination is whether or not the clause or clauses in issue violate the ESA. If it does, then the clause(s) is void.  </a:t>
            </a:r>
          </a:p>
          <a:p>
            <a:r>
              <a:rPr lang="en-CA" b="1" dirty="0"/>
              <a:t>Takeaway:</a:t>
            </a:r>
            <a:r>
              <a:rPr lang="en-CA" dirty="0"/>
              <a:t> A termination clause cannot comply with the ESA for some employees but violate the ESA for others. It either violates the ESA or does not, and it either enforceable or not. </a:t>
            </a:r>
            <a:endParaRPr lang="en-CA" dirty="0" smtClean="0"/>
          </a:p>
          <a:p>
            <a:endParaRPr lang="en-CA" dirty="0"/>
          </a:p>
        </p:txBody>
      </p:sp>
    </p:spTree>
    <p:extLst>
      <p:ext uri="{BB962C8B-B14F-4D97-AF65-F5344CB8AC3E}">
        <p14:creationId xmlns:p14="http://schemas.microsoft.com/office/powerpoint/2010/main" val="2238373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Campbell-Givons v Humber River Hospital</a:t>
            </a:r>
            <a:endParaRPr lang="en-CA" dirty="0"/>
          </a:p>
        </p:txBody>
      </p:sp>
      <p:sp>
        <p:nvSpPr>
          <p:cNvPr id="3" name="Content Placeholder 2"/>
          <p:cNvSpPr>
            <a:spLocks noGrp="1"/>
          </p:cNvSpPr>
          <p:nvPr>
            <p:ph idx="1"/>
          </p:nvPr>
        </p:nvSpPr>
        <p:spPr/>
        <p:txBody>
          <a:bodyPr>
            <a:normAutofit/>
          </a:bodyPr>
          <a:lstStyle/>
          <a:p>
            <a:pPr marL="0" indent="0">
              <a:buNone/>
            </a:pPr>
            <a:r>
              <a:rPr lang="en-US" dirty="0" smtClean="0"/>
              <a:t>	</a:t>
            </a:r>
          </a:p>
          <a:p>
            <a:pPr marL="0" indent="0">
              <a:buNone/>
            </a:pPr>
            <a:r>
              <a:rPr lang="en-US" dirty="0" smtClean="0"/>
              <a:t>“It is also problematic, in my opinion, to engage in a detailed analysis about the level of sophistication of an employee and whether or not they had time and opportunity to obtain legal advice. A termination clause cannot comply with the </a:t>
            </a:r>
            <a:r>
              <a:rPr lang="en-US" i="1" dirty="0" smtClean="0"/>
              <a:t>ESA</a:t>
            </a:r>
            <a:r>
              <a:rPr lang="en-US" dirty="0" smtClean="0"/>
              <a:t> for some employees but violate the </a:t>
            </a:r>
            <a:r>
              <a:rPr lang="en-US" i="1" dirty="0" smtClean="0"/>
              <a:t>ESA</a:t>
            </a:r>
            <a:r>
              <a:rPr lang="en-US" dirty="0" smtClean="0"/>
              <a:t> for others. It either violates the </a:t>
            </a:r>
            <a:r>
              <a:rPr lang="en-US" i="1" dirty="0" smtClean="0"/>
              <a:t>ESA</a:t>
            </a:r>
            <a:r>
              <a:rPr lang="en-US" dirty="0" smtClean="0"/>
              <a:t> or does not, and it either enforceable or not.” (para. 46)</a:t>
            </a:r>
            <a:endParaRPr lang="en-CA" dirty="0"/>
          </a:p>
        </p:txBody>
      </p:sp>
    </p:spTree>
    <p:extLst>
      <p:ext uri="{BB962C8B-B14F-4D97-AF65-F5344CB8AC3E}">
        <p14:creationId xmlns:p14="http://schemas.microsoft.com/office/powerpoint/2010/main" val="3408463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1138B5-7C8B-4553-BFC7-94AC71FCD870}"/>
              </a:ext>
            </a:extLst>
          </p:cNvPr>
          <p:cNvSpPr>
            <a:spLocks noGrp="1"/>
          </p:cNvSpPr>
          <p:nvPr>
            <p:ph type="title"/>
          </p:nvPr>
        </p:nvSpPr>
        <p:spPr>
          <a:xfrm>
            <a:off x="838200" y="1495833"/>
            <a:ext cx="10515600" cy="743165"/>
          </a:xfrm>
        </p:spPr>
        <p:txBody>
          <a:bodyPr>
            <a:normAutofit/>
          </a:bodyPr>
          <a:lstStyle/>
          <a:p>
            <a:pPr algn="l"/>
            <a:r>
              <a:rPr lang="en-US" dirty="0" smtClean="0"/>
              <a:t>Conclusion</a:t>
            </a:r>
            <a:endParaRPr lang="en-CA" dirty="0"/>
          </a:p>
        </p:txBody>
      </p:sp>
      <p:sp>
        <p:nvSpPr>
          <p:cNvPr id="3" name="Content Placeholder 2">
            <a:extLst>
              <a:ext uri="{FF2B5EF4-FFF2-40B4-BE49-F238E27FC236}">
                <a16:creationId xmlns="" xmlns:a16="http://schemas.microsoft.com/office/drawing/2014/main" id="{EF290026-6CF0-4509-9C01-E716A673AEDA}"/>
              </a:ext>
            </a:extLst>
          </p:cNvPr>
          <p:cNvSpPr>
            <a:spLocks noGrp="1"/>
          </p:cNvSpPr>
          <p:nvPr>
            <p:ph idx="1"/>
          </p:nvPr>
        </p:nvSpPr>
        <p:spPr>
          <a:xfrm>
            <a:off x="948801" y="2350094"/>
            <a:ext cx="10266760" cy="4358204"/>
          </a:xfrm>
        </p:spPr>
        <p:txBody>
          <a:bodyPr>
            <a:normAutofit fontScale="92500" lnSpcReduction="10000"/>
          </a:bodyPr>
          <a:lstStyle/>
          <a:p>
            <a:pPr>
              <a:lnSpc>
                <a:spcPct val="100000"/>
              </a:lnSpc>
              <a:spcAft>
                <a:spcPts val="1000"/>
              </a:spcAft>
            </a:pPr>
            <a:r>
              <a:rPr lang="en-CA" i="1" dirty="0" smtClean="0">
                <a:solidFill>
                  <a:srgbClr val="0070C0"/>
                </a:solidFill>
              </a:rPr>
              <a:t>Rahman</a:t>
            </a:r>
            <a:r>
              <a:rPr lang="en-CA" dirty="0" smtClean="0">
                <a:solidFill>
                  <a:srgbClr val="0070C0"/>
                </a:solidFill>
              </a:rPr>
              <a:t> </a:t>
            </a:r>
            <a:r>
              <a:rPr lang="en-CA" dirty="0" smtClean="0"/>
              <a:t>suggests that there may be an exception to </a:t>
            </a:r>
            <a:r>
              <a:rPr lang="en-CA" i="1" dirty="0" smtClean="0">
                <a:solidFill>
                  <a:srgbClr val="0070C0"/>
                </a:solidFill>
              </a:rPr>
              <a:t>Waksdale</a:t>
            </a:r>
            <a:r>
              <a:rPr lang="en-CA" dirty="0" smtClean="0">
                <a:solidFill>
                  <a:srgbClr val="0070C0"/>
                </a:solidFill>
              </a:rPr>
              <a:t> </a:t>
            </a:r>
            <a:r>
              <a:rPr lang="en-CA" dirty="0" smtClean="0"/>
              <a:t>where an employee is highly sophisticated and receives legal advice.</a:t>
            </a:r>
          </a:p>
          <a:p>
            <a:pPr>
              <a:lnSpc>
                <a:spcPct val="100000"/>
              </a:lnSpc>
              <a:spcAft>
                <a:spcPts val="1000"/>
              </a:spcAft>
            </a:pPr>
            <a:r>
              <a:rPr lang="en-CA" dirty="0" smtClean="0"/>
              <a:t>However, the subsequent decisions in </a:t>
            </a:r>
            <a:r>
              <a:rPr lang="en-US" i="1" dirty="0">
                <a:solidFill>
                  <a:srgbClr val="0070C0"/>
                </a:solidFill>
              </a:rPr>
              <a:t>Livshin</a:t>
            </a:r>
            <a:r>
              <a:rPr lang="en-US" dirty="0">
                <a:solidFill>
                  <a:srgbClr val="0070C0"/>
                </a:solidFill>
              </a:rPr>
              <a:t> </a:t>
            </a:r>
            <a:r>
              <a:rPr lang="en-US" dirty="0"/>
              <a:t>and </a:t>
            </a:r>
            <a:r>
              <a:rPr lang="en-US" i="1" dirty="0">
                <a:solidFill>
                  <a:srgbClr val="0070C0"/>
                </a:solidFill>
              </a:rPr>
              <a:t>Campbell-Givons</a:t>
            </a:r>
            <a:r>
              <a:rPr lang="en-US" dirty="0"/>
              <a:t> make it clear that there is no guarantee a </a:t>
            </a:r>
            <a:r>
              <a:rPr lang="en-US" dirty="0" smtClean="0"/>
              <a:t>court will </a:t>
            </a:r>
            <a:r>
              <a:rPr lang="en-US" dirty="0"/>
              <a:t>consider </a:t>
            </a:r>
            <a:r>
              <a:rPr lang="en-US" dirty="0" smtClean="0"/>
              <a:t>the sophistication of the parties to the employment agreement.</a:t>
            </a:r>
          </a:p>
          <a:p>
            <a:pPr lvl="1">
              <a:lnSpc>
                <a:spcPct val="100000"/>
              </a:lnSpc>
              <a:spcAft>
                <a:spcPts val="1000"/>
              </a:spcAft>
            </a:pPr>
            <a:r>
              <a:rPr lang="en-US" dirty="0" smtClean="0"/>
              <a:t>There may not be one rule for the sophisticated, and another rule for the unsophisticated.</a:t>
            </a:r>
          </a:p>
          <a:p>
            <a:pPr>
              <a:lnSpc>
                <a:spcPct val="100000"/>
              </a:lnSpc>
              <a:spcAft>
                <a:spcPts val="1000"/>
              </a:spcAft>
            </a:pPr>
            <a:r>
              <a:rPr lang="en-CA" dirty="0"/>
              <a:t>Termination clauses must be drafted clearly, concisely, and carefully; in particular if seeking to limit the employee’s entitlement to </a:t>
            </a:r>
            <a:r>
              <a:rPr lang="en-CA" i="1" dirty="0"/>
              <a:t>ESA</a:t>
            </a:r>
            <a:r>
              <a:rPr lang="en-CA" dirty="0"/>
              <a:t> minimums </a:t>
            </a:r>
            <a:r>
              <a:rPr lang="en-CA" dirty="0" smtClean="0"/>
              <a:t>only</a:t>
            </a:r>
            <a:r>
              <a:rPr lang="en-CA" dirty="0"/>
              <a:t> </a:t>
            </a:r>
            <a:r>
              <a:rPr lang="en-CA" dirty="0" smtClean="0"/>
              <a:t>— regardless of the sophistication of the parties.</a:t>
            </a:r>
            <a:endParaRPr lang="en-GB" dirty="0"/>
          </a:p>
        </p:txBody>
      </p:sp>
    </p:spTree>
    <p:extLst>
      <p:ext uri="{BB962C8B-B14F-4D97-AF65-F5344CB8AC3E}">
        <p14:creationId xmlns:p14="http://schemas.microsoft.com/office/powerpoint/2010/main" val="1622897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1138B5-7C8B-4553-BFC7-94AC71FCD870}"/>
              </a:ext>
            </a:extLst>
          </p:cNvPr>
          <p:cNvSpPr>
            <a:spLocks noGrp="1"/>
          </p:cNvSpPr>
          <p:nvPr>
            <p:ph type="title"/>
          </p:nvPr>
        </p:nvSpPr>
        <p:spPr>
          <a:xfrm>
            <a:off x="838200" y="1495833"/>
            <a:ext cx="10515600" cy="708247"/>
          </a:xfrm>
        </p:spPr>
        <p:txBody>
          <a:bodyPr/>
          <a:lstStyle/>
          <a:p>
            <a:pPr algn="l"/>
            <a:r>
              <a:rPr lang="en-CA" dirty="0"/>
              <a:t>Vaccination Policies</a:t>
            </a:r>
          </a:p>
        </p:txBody>
      </p:sp>
      <p:sp>
        <p:nvSpPr>
          <p:cNvPr id="3" name="Content Placeholder 2">
            <a:extLst>
              <a:ext uri="{FF2B5EF4-FFF2-40B4-BE49-F238E27FC236}">
                <a16:creationId xmlns:a16="http://schemas.microsoft.com/office/drawing/2014/main" xmlns="" id="{EF290026-6CF0-4509-9C01-E716A673AEDA}"/>
              </a:ext>
            </a:extLst>
          </p:cNvPr>
          <p:cNvSpPr>
            <a:spLocks noGrp="1"/>
          </p:cNvSpPr>
          <p:nvPr>
            <p:ph idx="1"/>
          </p:nvPr>
        </p:nvSpPr>
        <p:spPr>
          <a:xfrm>
            <a:off x="948801" y="2325950"/>
            <a:ext cx="10294398" cy="3701988"/>
          </a:xfrm>
        </p:spPr>
        <p:txBody>
          <a:bodyPr>
            <a:normAutofit lnSpcReduction="10000"/>
          </a:bodyPr>
          <a:lstStyle/>
          <a:p>
            <a:pPr>
              <a:lnSpc>
                <a:spcPct val="100000"/>
              </a:lnSpc>
              <a:spcAft>
                <a:spcPts val="1000"/>
              </a:spcAft>
            </a:pPr>
            <a:r>
              <a:rPr lang="en-GB" dirty="0"/>
              <a:t>Employers may become exposed to legal liability by failing to…</a:t>
            </a:r>
          </a:p>
          <a:p>
            <a:pPr lvl="1">
              <a:lnSpc>
                <a:spcPct val="100000"/>
              </a:lnSpc>
              <a:spcAft>
                <a:spcPts val="1000"/>
              </a:spcAft>
            </a:pPr>
            <a:r>
              <a:rPr lang="en-GB" b="1" dirty="0"/>
              <a:t>Prevent potential or actual COVID-19 exposures or infections </a:t>
            </a:r>
            <a:r>
              <a:rPr lang="en-GB" dirty="0"/>
              <a:t>in the workplace. The statutory protection for liability with respect to COVID-19 under </a:t>
            </a:r>
            <a:r>
              <a:rPr lang="en-GB" i="1" dirty="0">
                <a:solidFill>
                  <a:srgbClr val="0070C0"/>
                </a:solidFill>
              </a:rPr>
              <a:t>Supporting Ontario’s Recovery Act</a:t>
            </a:r>
            <a:r>
              <a:rPr lang="en-GB" dirty="0"/>
              <a:t> </a:t>
            </a:r>
            <a:r>
              <a:rPr lang="en-GB" u="sng" dirty="0"/>
              <a:t>excludes</a:t>
            </a:r>
            <a:r>
              <a:rPr lang="en-GB" dirty="0"/>
              <a:t> many </a:t>
            </a:r>
            <a:r>
              <a:rPr lang="en-GB" dirty="0" smtClean="0"/>
              <a:t>employers</a:t>
            </a:r>
            <a:r>
              <a:rPr lang="en-GB" baseline="30000" dirty="0" smtClean="0">
                <a:solidFill>
                  <a:srgbClr val="00B0F0"/>
                </a:solidFill>
              </a:rPr>
              <a:t>4</a:t>
            </a:r>
            <a:r>
              <a:rPr lang="en-GB" dirty="0" smtClean="0">
                <a:solidFill>
                  <a:srgbClr val="00B0F0"/>
                </a:solidFill>
              </a:rPr>
              <a:t> </a:t>
            </a:r>
            <a:r>
              <a:rPr lang="en-GB" dirty="0"/>
              <a:t>(not yet judicially considered</a:t>
            </a:r>
            <a:r>
              <a:rPr lang="en-GB" dirty="0" smtClean="0"/>
              <a:t>).</a:t>
            </a:r>
            <a:endParaRPr lang="en-GB" baseline="30000" dirty="0">
              <a:solidFill>
                <a:srgbClr val="00B0F0"/>
              </a:solidFill>
            </a:endParaRPr>
          </a:p>
          <a:p>
            <a:pPr lvl="1">
              <a:lnSpc>
                <a:spcPct val="100000"/>
              </a:lnSpc>
              <a:spcAft>
                <a:spcPts val="1000"/>
              </a:spcAft>
            </a:pPr>
            <a:r>
              <a:rPr lang="en-GB" b="1" dirty="0"/>
              <a:t>Accommodate employees</a:t>
            </a:r>
            <a:r>
              <a:rPr lang="en-GB" dirty="0"/>
              <a:t> who require accommodation under medical or other protected grounds (</a:t>
            </a:r>
            <a:r>
              <a:rPr lang="en-GB" i="1" dirty="0"/>
              <a:t>e.g.</a:t>
            </a:r>
            <a:r>
              <a:rPr lang="en-GB" dirty="0"/>
              <a:t> disability) as per the </a:t>
            </a:r>
            <a:r>
              <a:rPr lang="en-GB" i="1" dirty="0">
                <a:solidFill>
                  <a:srgbClr val="0070C0"/>
                </a:solidFill>
              </a:rPr>
              <a:t>Human Rights Code</a:t>
            </a:r>
            <a:r>
              <a:rPr lang="en-GB" dirty="0"/>
              <a:t>.</a:t>
            </a:r>
            <a:r>
              <a:rPr lang="en-GB" baseline="30000" dirty="0">
                <a:solidFill>
                  <a:srgbClr val="00B0F0"/>
                </a:solidFill>
              </a:rPr>
              <a:t>5</a:t>
            </a:r>
          </a:p>
          <a:p>
            <a:pPr lvl="1">
              <a:lnSpc>
                <a:spcPct val="100000"/>
              </a:lnSpc>
              <a:spcAft>
                <a:spcPts val="1000"/>
              </a:spcAft>
            </a:pPr>
            <a:r>
              <a:rPr lang="en-GB" b="1" dirty="0"/>
              <a:t>Safeguard </a:t>
            </a:r>
            <a:r>
              <a:rPr lang="en-GB" b="1" dirty="0" smtClean="0"/>
              <a:t>personal health information of employees</a:t>
            </a:r>
            <a:r>
              <a:rPr lang="en-GB" dirty="0" smtClean="0"/>
              <a:t>. </a:t>
            </a:r>
            <a:r>
              <a:rPr lang="en-CA" dirty="0" smtClean="0"/>
              <a:t>Privacy obligations of employers.</a:t>
            </a:r>
            <a:endParaRPr lang="en-CA" dirty="0"/>
          </a:p>
        </p:txBody>
      </p:sp>
      <p:sp>
        <p:nvSpPr>
          <p:cNvPr id="5" name="TextBox 4">
            <a:extLst>
              <a:ext uri="{FF2B5EF4-FFF2-40B4-BE49-F238E27FC236}">
                <a16:creationId xmlns:a16="http://schemas.microsoft.com/office/drawing/2014/main" xmlns="" id="{6C87F6B7-BC32-48CC-9F17-87221710DBEB}"/>
              </a:ext>
            </a:extLst>
          </p:cNvPr>
          <p:cNvSpPr txBox="1"/>
          <p:nvPr/>
        </p:nvSpPr>
        <p:spPr>
          <a:xfrm>
            <a:off x="9065353" y="6396335"/>
            <a:ext cx="3126647" cy="461665"/>
          </a:xfrm>
          <a:prstGeom prst="rect">
            <a:avLst/>
          </a:prstGeom>
          <a:noFill/>
        </p:spPr>
        <p:txBody>
          <a:bodyPr wrap="square" rtlCol="0">
            <a:spAutoFit/>
          </a:bodyPr>
          <a:lstStyle/>
          <a:p>
            <a:r>
              <a:rPr lang="en-CA" sz="1200" baseline="30000" dirty="0">
                <a:solidFill>
                  <a:srgbClr val="00B0F0"/>
                </a:solidFill>
              </a:rPr>
              <a:t>4</a:t>
            </a:r>
            <a:r>
              <a:rPr lang="en-CA" sz="1200" dirty="0">
                <a:solidFill>
                  <a:schemeClr val="bg1">
                    <a:lumMod val="50000"/>
                  </a:schemeClr>
                </a:solidFill>
              </a:rPr>
              <a:t> </a:t>
            </a:r>
            <a:r>
              <a:rPr lang="en-CA" sz="1200" dirty="0">
                <a:solidFill>
                  <a:schemeClr val="bg1">
                    <a:lumMod val="65000"/>
                  </a:schemeClr>
                </a:solidFill>
              </a:rPr>
              <a:t>https://www.ontario.ca/laws/statute/20s26</a:t>
            </a:r>
          </a:p>
          <a:p>
            <a:r>
              <a:rPr lang="en-CA" sz="1200" baseline="30000" dirty="0">
                <a:solidFill>
                  <a:srgbClr val="00B0F0"/>
                </a:solidFill>
              </a:rPr>
              <a:t>5</a:t>
            </a:r>
            <a:r>
              <a:rPr lang="en-CA" sz="1200" dirty="0">
                <a:solidFill>
                  <a:schemeClr val="bg1">
                    <a:lumMod val="65000"/>
                  </a:schemeClr>
                </a:solidFill>
              </a:rPr>
              <a:t> https://www.ontario.ca/laws/statute/90h19</a:t>
            </a:r>
          </a:p>
        </p:txBody>
      </p:sp>
    </p:spTree>
    <p:extLst>
      <p:ext uri="{BB962C8B-B14F-4D97-AF65-F5344CB8AC3E}">
        <p14:creationId xmlns:p14="http://schemas.microsoft.com/office/powerpoint/2010/main" val="3063876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1138B5-7C8B-4553-BFC7-94AC71FCD870}"/>
              </a:ext>
            </a:extLst>
          </p:cNvPr>
          <p:cNvSpPr>
            <a:spLocks noGrp="1"/>
          </p:cNvSpPr>
          <p:nvPr>
            <p:ph type="title"/>
          </p:nvPr>
        </p:nvSpPr>
        <p:spPr>
          <a:xfrm>
            <a:off x="838200" y="1495833"/>
            <a:ext cx="10515600" cy="708247"/>
          </a:xfrm>
        </p:spPr>
        <p:txBody>
          <a:bodyPr/>
          <a:lstStyle/>
          <a:p>
            <a:pPr algn="l"/>
            <a:r>
              <a:rPr lang="en-CA" dirty="0"/>
              <a:t>Vaccination Policies</a:t>
            </a:r>
          </a:p>
        </p:txBody>
      </p:sp>
      <p:sp>
        <p:nvSpPr>
          <p:cNvPr id="3" name="Content Placeholder 2">
            <a:extLst>
              <a:ext uri="{FF2B5EF4-FFF2-40B4-BE49-F238E27FC236}">
                <a16:creationId xmlns:a16="http://schemas.microsoft.com/office/drawing/2014/main" xmlns="" id="{EF290026-6CF0-4509-9C01-E716A673AEDA}"/>
              </a:ext>
            </a:extLst>
          </p:cNvPr>
          <p:cNvSpPr>
            <a:spLocks noGrp="1"/>
          </p:cNvSpPr>
          <p:nvPr>
            <p:ph idx="1"/>
          </p:nvPr>
        </p:nvSpPr>
        <p:spPr>
          <a:xfrm>
            <a:off x="948801" y="2186988"/>
            <a:ext cx="10294398" cy="4594098"/>
          </a:xfrm>
        </p:spPr>
        <p:txBody>
          <a:bodyPr>
            <a:normAutofit fontScale="92500" lnSpcReduction="10000"/>
          </a:bodyPr>
          <a:lstStyle/>
          <a:p>
            <a:pPr>
              <a:lnSpc>
                <a:spcPct val="100000"/>
              </a:lnSpc>
              <a:spcAft>
                <a:spcPts val="1000"/>
              </a:spcAft>
            </a:pPr>
            <a:r>
              <a:rPr lang="en-GB" dirty="0"/>
              <a:t>Public Advice on COVID-19 Vaccines:</a:t>
            </a:r>
          </a:p>
          <a:p>
            <a:pPr lvl="1">
              <a:lnSpc>
                <a:spcPct val="100000"/>
              </a:lnSpc>
              <a:spcAft>
                <a:spcPts val="1000"/>
              </a:spcAft>
            </a:pPr>
            <a:r>
              <a:rPr lang="en-GB" b="1" dirty="0"/>
              <a:t>Heath Canada</a:t>
            </a:r>
            <a:r>
              <a:rPr lang="en-GB" dirty="0"/>
              <a:t> and the </a:t>
            </a:r>
            <a:r>
              <a:rPr lang="en-CA" b="1" dirty="0"/>
              <a:t>National Advisory Committee</a:t>
            </a:r>
            <a:r>
              <a:rPr lang="en-CA" dirty="0"/>
              <a:t> on Immunization assert that vaccination is “one of the most effective ways to protect our families, communities and ourselves,” and that a complete “mRNA COVID-19 vaccine series” is strongly recommended for everyone who is eligible.</a:t>
            </a:r>
          </a:p>
          <a:p>
            <a:pPr lvl="1">
              <a:lnSpc>
                <a:spcPct val="100000"/>
              </a:lnSpc>
              <a:spcAft>
                <a:spcPts val="1000"/>
              </a:spcAft>
            </a:pPr>
            <a:r>
              <a:rPr lang="en-GB" dirty="0"/>
              <a:t>Courts have taken judicial notice of the fact that without exception, all responsible medical authorities recommend vaccination. </a:t>
            </a:r>
            <a:r>
              <a:rPr lang="en-GB" i="1" dirty="0">
                <a:solidFill>
                  <a:srgbClr val="0070C0"/>
                </a:solidFill>
              </a:rPr>
              <a:t>R v Kongolo</a:t>
            </a:r>
            <a:r>
              <a:rPr lang="en-GB" dirty="0"/>
              <a:t> </a:t>
            </a:r>
            <a:r>
              <a:rPr lang="en-GB" dirty="0" smtClean="0"/>
              <a:t>(2021 ONSC 6619) </a:t>
            </a:r>
            <a:r>
              <a:rPr lang="en-GB" dirty="0" smtClean="0">
                <a:solidFill>
                  <a:schemeClr val="tx1">
                    <a:lumMod val="50000"/>
                    <a:lumOff val="50000"/>
                  </a:schemeClr>
                </a:solidFill>
              </a:rPr>
              <a:t>&amp;</a:t>
            </a:r>
            <a:r>
              <a:rPr lang="en-GB" dirty="0" smtClean="0"/>
              <a:t> </a:t>
            </a:r>
            <a:r>
              <a:rPr lang="en-GB" i="1" dirty="0">
                <a:solidFill>
                  <a:srgbClr val="0070C0"/>
                </a:solidFill>
              </a:rPr>
              <a:t>R v </a:t>
            </a:r>
            <a:r>
              <a:rPr lang="en-GB" i="1" dirty="0" smtClean="0">
                <a:solidFill>
                  <a:srgbClr val="0070C0"/>
                </a:solidFill>
              </a:rPr>
              <a:t>Frampton (2021 ONSC 5733)</a:t>
            </a:r>
            <a:endParaRPr lang="en-GB" dirty="0"/>
          </a:p>
          <a:p>
            <a:pPr lvl="1">
              <a:lnSpc>
                <a:spcPct val="100000"/>
              </a:lnSpc>
              <a:spcAft>
                <a:spcPts val="1000"/>
              </a:spcAft>
            </a:pPr>
            <a:r>
              <a:rPr lang="en-GB" dirty="0" smtClean="0"/>
              <a:t>Some cannot be vaccinated for medical reasons, or may be entitled to a vaccination exemption and accommodation based on other </a:t>
            </a:r>
            <a:r>
              <a:rPr lang="en-GB" dirty="0"/>
              <a:t>protected grounds pursuant to the </a:t>
            </a:r>
            <a:r>
              <a:rPr lang="en-GB" i="1" dirty="0">
                <a:solidFill>
                  <a:srgbClr val="0070C0"/>
                </a:solidFill>
              </a:rPr>
              <a:t>Human Rights Code</a:t>
            </a:r>
            <a:r>
              <a:rPr lang="en-GB" dirty="0"/>
              <a:t>, </a:t>
            </a:r>
            <a:r>
              <a:rPr lang="en-GB" i="1" dirty="0"/>
              <a:t>e.g.</a:t>
            </a:r>
            <a:r>
              <a:rPr lang="en-GB" dirty="0"/>
              <a:t>, </a:t>
            </a:r>
            <a:r>
              <a:rPr lang="en-GB" dirty="0" smtClean="0"/>
              <a:t>disability or religion. </a:t>
            </a:r>
            <a:r>
              <a:rPr lang="en-GB" dirty="0"/>
              <a:t>Others </a:t>
            </a:r>
            <a:r>
              <a:rPr lang="en-GB" dirty="0" smtClean="0"/>
              <a:t>remain unvaccinated for personal reasons.</a:t>
            </a:r>
            <a:endParaRPr lang="en-GB" dirty="0"/>
          </a:p>
        </p:txBody>
      </p:sp>
    </p:spTree>
    <p:extLst>
      <p:ext uri="{BB962C8B-B14F-4D97-AF65-F5344CB8AC3E}">
        <p14:creationId xmlns:p14="http://schemas.microsoft.com/office/powerpoint/2010/main" val="2616347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1138B5-7C8B-4553-BFC7-94AC71FCD870}"/>
              </a:ext>
            </a:extLst>
          </p:cNvPr>
          <p:cNvSpPr>
            <a:spLocks noGrp="1"/>
          </p:cNvSpPr>
          <p:nvPr>
            <p:ph type="title"/>
          </p:nvPr>
        </p:nvSpPr>
        <p:spPr>
          <a:xfrm>
            <a:off x="838200" y="1495833"/>
            <a:ext cx="10515600" cy="708247"/>
          </a:xfrm>
        </p:spPr>
        <p:txBody>
          <a:bodyPr/>
          <a:lstStyle/>
          <a:p>
            <a:pPr algn="l"/>
            <a:r>
              <a:rPr lang="en-CA" dirty="0"/>
              <a:t>Vaccination Policies</a:t>
            </a:r>
          </a:p>
        </p:txBody>
      </p:sp>
      <p:sp>
        <p:nvSpPr>
          <p:cNvPr id="3" name="Content Placeholder 2">
            <a:extLst>
              <a:ext uri="{FF2B5EF4-FFF2-40B4-BE49-F238E27FC236}">
                <a16:creationId xmlns:a16="http://schemas.microsoft.com/office/drawing/2014/main" xmlns="" id="{EF290026-6CF0-4509-9C01-E716A673AEDA}"/>
              </a:ext>
            </a:extLst>
          </p:cNvPr>
          <p:cNvSpPr>
            <a:spLocks noGrp="1"/>
          </p:cNvSpPr>
          <p:nvPr>
            <p:ph idx="1"/>
          </p:nvPr>
        </p:nvSpPr>
        <p:spPr>
          <a:xfrm>
            <a:off x="948801" y="2449213"/>
            <a:ext cx="10294398" cy="2712447"/>
          </a:xfrm>
        </p:spPr>
        <p:txBody>
          <a:bodyPr>
            <a:normAutofit/>
          </a:bodyPr>
          <a:lstStyle/>
          <a:p>
            <a:pPr marL="0" indent="0">
              <a:lnSpc>
                <a:spcPct val="100000"/>
              </a:lnSpc>
              <a:spcAft>
                <a:spcPts val="1000"/>
              </a:spcAft>
              <a:buNone/>
            </a:pPr>
            <a:r>
              <a:rPr lang="en-GB" sz="2400" i="1" dirty="0">
                <a:solidFill>
                  <a:schemeClr val="tx1">
                    <a:lumMod val="75000"/>
                    <a:lumOff val="25000"/>
                  </a:schemeClr>
                </a:solidFill>
              </a:rPr>
              <a:t>“Supporting your employees to get vaccinated is the best way to help protect them from the risks of COVID-19, prevent outbreaks in workplace settings and build confidence for a safer return to work... This is why I’m strongly recommending that local employers establish a workplace vaccination policy to protect workers, their families and our communities.”</a:t>
            </a:r>
            <a:r>
              <a:rPr lang="en-GB" sz="2400" baseline="30000" dirty="0">
                <a:solidFill>
                  <a:srgbClr val="00B0F0"/>
                </a:solidFill>
              </a:rPr>
              <a:t>6</a:t>
            </a:r>
          </a:p>
          <a:p>
            <a:pPr marL="0" indent="0" algn="r">
              <a:lnSpc>
                <a:spcPct val="100000"/>
              </a:lnSpc>
              <a:spcAft>
                <a:spcPts val="1000"/>
              </a:spcAft>
              <a:buNone/>
            </a:pPr>
            <a:r>
              <a:rPr lang="en-GB" sz="2000" dirty="0">
                <a:solidFill>
                  <a:schemeClr val="tx1">
                    <a:lumMod val="75000"/>
                    <a:lumOff val="25000"/>
                  </a:schemeClr>
                </a:solidFill>
              </a:rPr>
              <a:t>— Dr. Eileen de Villa, Toronto Medical Officer of Health</a:t>
            </a:r>
            <a:br>
              <a:rPr lang="en-GB" sz="2000" dirty="0">
                <a:solidFill>
                  <a:schemeClr val="tx1">
                    <a:lumMod val="75000"/>
                    <a:lumOff val="25000"/>
                  </a:schemeClr>
                </a:solidFill>
              </a:rPr>
            </a:br>
            <a:r>
              <a:rPr lang="en-GB" sz="2000" dirty="0">
                <a:solidFill>
                  <a:schemeClr val="tx1">
                    <a:lumMod val="75000"/>
                    <a:lumOff val="25000"/>
                  </a:schemeClr>
                </a:solidFill>
              </a:rPr>
              <a:t>August 20, 2021</a:t>
            </a:r>
            <a:endParaRPr lang="en-CA" sz="2000" dirty="0">
              <a:solidFill>
                <a:schemeClr val="tx1">
                  <a:lumMod val="75000"/>
                  <a:lumOff val="25000"/>
                </a:schemeClr>
              </a:solidFill>
            </a:endParaRPr>
          </a:p>
        </p:txBody>
      </p:sp>
      <p:sp>
        <p:nvSpPr>
          <p:cNvPr id="5" name="TextBox 4">
            <a:extLst>
              <a:ext uri="{FF2B5EF4-FFF2-40B4-BE49-F238E27FC236}">
                <a16:creationId xmlns:a16="http://schemas.microsoft.com/office/drawing/2014/main" xmlns="" id="{6C87F6B7-BC32-48CC-9F17-87221710DBEB}"/>
              </a:ext>
            </a:extLst>
          </p:cNvPr>
          <p:cNvSpPr txBox="1"/>
          <p:nvPr/>
        </p:nvSpPr>
        <p:spPr>
          <a:xfrm>
            <a:off x="612559" y="6581001"/>
            <a:ext cx="11579441" cy="276999"/>
          </a:xfrm>
          <a:prstGeom prst="rect">
            <a:avLst/>
          </a:prstGeom>
          <a:noFill/>
        </p:spPr>
        <p:txBody>
          <a:bodyPr wrap="square" rtlCol="0">
            <a:spAutoFit/>
          </a:bodyPr>
          <a:lstStyle/>
          <a:p>
            <a:pPr algn="r"/>
            <a:r>
              <a:rPr lang="en-CA" sz="1200" spc="-40" baseline="30000" dirty="0">
                <a:solidFill>
                  <a:srgbClr val="00B0F0"/>
                </a:solidFill>
              </a:rPr>
              <a:t>6</a:t>
            </a:r>
            <a:r>
              <a:rPr lang="en-CA" sz="1200" spc="-40" dirty="0">
                <a:solidFill>
                  <a:schemeClr val="bg1">
                    <a:lumMod val="50000"/>
                  </a:schemeClr>
                </a:solidFill>
              </a:rPr>
              <a:t> </a:t>
            </a:r>
            <a:r>
              <a:rPr lang="en-CA" sz="1200" spc="-40" dirty="0">
                <a:solidFill>
                  <a:schemeClr val="bg1">
                    <a:lumMod val="65000"/>
                  </a:schemeClr>
                </a:solidFill>
              </a:rPr>
              <a:t>https://www.toronto.ca/news/toronto-medical-officer-of-health-strongly-recommending-toronto-employers-institute-covid-19-vaccination-policy-and-support-workplace-vaccination/</a:t>
            </a:r>
          </a:p>
        </p:txBody>
      </p:sp>
      <p:sp>
        <p:nvSpPr>
          <p:cNvPr id="6" name="Content Placeholder 2">
            <a:extLst>
              <a:ext uri="{FF2B5EF4-FFF2-40B4-BE49-F238E27FC236}">
                <a16:creationId xmlns:a16="http://schemas.microsoft.com/office/drawing/2014/main" xmlns="" id="{5C43AD26-B3DF-4E99-B55C-F782F01AB617}"/>
              </a:ext>
            </a:extLst>
          </p:cNvPr>
          <p:cNvSpPr txBox="1">
            <a:spLocks/>
          </p:cNvSpPr>
          <p:nvPr/>
        </p:nvSpPr>
        <p:spPr>
          <a:xfrm>
            <a:off x="948801" y="5362167"/>
            <a:ext cx="10294398" cy="77757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Goudy Old Style" panose="020205020503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Goudy Old Style" panose="020205020503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Goudy Old Style" panose="020205020503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Goudy Old Style" panose="020205020503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Goudy Old Style" panose="020205020503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000"/>
              </a:spcAft>
            </a:pPr>
            <a:r>
              <a:rPr lang="en-GB" sz="2400" dirty="0"/>
              <a:t>Medical officers should be afforded “significant deference.” </a:t>
            </a:r>
            <a:br>
              <a:rPr lang="en-GB" sz="2400" dirty="0"/>
            </a:br>
            <a:r>
              <a:rPr lang="en-US" sz="2400" i="1" dirty="0">
                <a:solidFill>
                  <a:srgbClr val="0070C0"/>
                </a:solidFill>
              </a:rPr>
              <a:t>The Fit Effect v Brant County Board of </a:t>
            </a:r>
            <a:r>
              <a:rPr lang="en-US" sz="2400" i="1" dirty="0" smtClean="0">
                <a:solidFill>
                  <a:srgbClr val="0070C0"/>
                </a:solidFill>
              </a:rPr>
              <a:t>Health (2021 ONSC 3651)</a:t>
            </a:r>
            <a:endParaRPr lang="en-GB" sz="2400" dirty="0"/>
          </a:p>
        </p:txBody>
      </p:sp>
    </p:spTree>
    <p:extLst>
      <p:ext uri="{BB962C8B-B14F-4D97-AF65-F5344CB8AC3E}">
        <p14:creationId xmlns:p14="http://schemas.microsoft.com/office/powerpoint/2010/main" val="78120772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5506</Words>
  <Application>Microsoft Office PowerPoint</Application>
  <PresentationFormat>Widescreen</PresentationFormat>
  <Paragraphs>358</Paragraphs>
  <Slides>68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Calibri</vt:lpstr>
      <vt:lpstr>Calibri Light</vt:lpstr>
      <vt:lpstr>Goudy Old Style</vt:lpstr>
      <vt:lpstr>Wingdings</vt:lpstr>
      <vt:lpstr>1_Office Theme</vt:lpstr>
      <vt:lpstr>PowerPoint Presentation</vt:lpstr>
      <vt:lpstr>PowerPoint Presentation</vt:lpstr>
      <vt:lpstr>PowerPoint Presentation</vt:lpstr>
      <vt:lpstr>Vaccination Policies, Employee Terminations and Eligibility for Employment Insurance</vt:lpstr>
      <vt:lpstr>PowerPoint Presentation</vt:lpstr>
      <vt:lpstr>Vaccination Policies</vt:lpstr>
      <vt:lpstr>Vaccination Policies</vt:lpstr>
      <vt:lpstr>Vaccination Policies</vt:lpstr>
      <vt:lpstr>Vaccination Policies</vt:lpstr>
      <vt:lpstr>Vaccination Policies</vt:lpstr>
      <vt:lpstr>Vaccination Policies</vt:lpstr>
      <vt:lpstr>Vaccination Policies</vt:lpstr>
      <vt:lpstr>Vaccination Policies</vt:lpstr>
      <vt:lpstr>Vaccination Policies</vt:lpstr>
      <vt:lpstr>Vaccination Policies</vt:lpstr>
      <vt:lpstr>Vaccination Policies</vt:lpstr>
      <vt:lpstr>Vaccination Policies</vt:lpstr>
      <vt:lpstr>Vaccination Policies</vt:lpstr>
      <vt:lpstr>Vaccination Policies</vt:lpstr>
      <vt:lpstr>Vaccination Policies</vt:lpstr>
      <vt:lpstr>Vaccination Policies</vt:lpstr>
      <vt:lpstr>Vaccination Policies</vt:lpstr>
      <vt:lpstr>Vaccination Policies</vt:lpstr>
      <vt:lpstr>Vaccination Policies</vt:lpstr>
      <vt:lpstr>Vaccination Policies</vt:lpstr>
      <vt:lpstr>Employee Terminations</vt:lpstr>
      <vt:lpstr>Employee Terminations (or Suspensions)</vt:lpstr>
      <vt:lpstr>Eligibility for Employment Insurance</vt:lpstr>
      <vt:lpstr>PowerPoint Presentation</vt:lpstr>
      <vt:lpstr>PowerPoint Presentation</vt:lpstr>
      <vt:lpstr>PowerPoint Presentation</vt:lpstr>
      <vt:lpstr>Classification of Gig Economy Workers</vt:lpstr>
      <vt:lpstr>Classes of workers</vt:lpstr>
      <vt:lpstr>Employees</vt:lpstr>
      <vt:lpstr>Independent Contractors</vt:lpstr>
      <vt:lpstr>Dependent Contractors</vt:lpstr>
      <vt:lpstr>3 classes of workers – but how do we determine which one applies?</vt:lpstr>
      <vt:lpstr>Analysis of Class of worker – step 1</vt:lpstr>
      <vt:lpstr>Analysis of Class of worker – step 1</vt:lpstr>
      <vt:lpstr>Analysis of Class of worker – step 2</vt:lpstr>
      <vt:lpstr>Analysis of Class of worker – step 2</vt:lpstr>
      <vt:lpstr>Why does classification matter?</vt:lpstr>
      <vt:lpstr>What to do if you have questions or are unsure about the classification</vt:lpstr>
      <vt:lpstr>Food for thought</vt:lpstr>
      <vt:lpstr>HELLER v. UBER DRIVERS</vt:lpstr>
      <vt:lpstr>Thank you.</vt:lpstr>
      <vt:lpstr>PowerPoint Presentation</vt:lpstr>
      <vt:lpstr> What to Expect in a Canada Revenue Agency (CRA) Audit</vt:lpstr>
      <vt:lpstr>How is “Employee” Defined Under the Income Tax Act ?</vt:lpstr>
      <vt:lpstr>Common Law Definition of “Employee” for Income Tax Purposes</vt:lpstr>
      <vt:lpstr>Common Law Definition of “Employee” for Income Tax Purposes</vt:lpstr>
      <vt:lpstr>Why Does CRA Care About Employee vs. Contractor?</vt:lpstr>
      <vt:lpstr>CRA Audits – Initial Stages</vt:lpstr>
      <vt:lpstr>CRA Audits – Method and Conclusion</vt:lpstr>
      <vt:lpstr>Payroll Reassessments – Dispute Process</vt:lpstr>
      <vt:lpstr>Thank you.</vt:lpstr>
      <vt:lpstr>Is the Level of Sophistication of an Employee relevant in Determining the Enforceability of a Termination Clause?</vt:lpstr>
      <vt:lpstr>Background</vt:lpstr>
      <vt:lpstr>Background</vt:lpstr>
      <vt:lpstr>Is the Level of Sophistication of an Employee relevant in Determining the Enforceability of a Termination Clause?</vt:lpstr>
      <vt:lpstr>Is the Level of Sophistication of an Employee relevant in Determining the Enforceability of a Termination Clause?</vt:lpstr>
      <vt:lpstr>Employee Sophistication Does NOT Impact  the Legality of a Termination Provision</vt:lpstr>
      <vt:lpstr>Livshin v The Clinic Network Canada Inc.</vt:lpstr>
      <vt:lpstr>Livshin v The Clinic Network Canada Inc. </vt:lpstr>
      <vt:lpstr>Campbell-Givons v Humber River Hospital</vt:lpstr>
      <vt:lpstr>Campbell-Givons v Humber River Hospital</vt:lpstr>
      <vt:lpstr>Campbell-Givons v Humber River Hospital</vt:lpstr>
      <vt:lpstr>Conclusion</vt:lpstr>
    </vt:vector>
  </TitlesOfParts>
  <Company>Devry Smith Frank LLP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Fauzan Siddiqui</dc:creator>
  <cp:lastModifiedBy>Justin Dominic</cp:lastModifiedBy>
  <cp:revision>333</cp:revision>
  <dcterms:created xsi:type="dcterms:W3CDTF">2021-03-19T16:34:57Z</dcterms:created>
  <dcterms:modified xsi:type="dcterms:W3CDTF">2022-02-17T14:32:07Z</dcterms:modified>
</cp:coreProperties>
</file>