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52"/>
  </p:notesMasterIdLst>
  <p:sldIdLst>
    <p:sldId id="257" r:id="rId2"/>
    <p:sldId id="539" r:id="rId3"/>
    <p:sldId id="540" r:id="rId4"/>
    <p:sldId id="542" r:id="rId5"/>
    <p:sldId id="311" r:id="rId6"/>
    <p:sldId id="535" r:id="rId7"/>
    <p:sldId id="536" r:id="rId8"/>
    <p:sldId id="537" r:id="rId9"/>
    <p:sldId id="538" r:id="rId10"/>
    <p:sldId id="543" r:id="rId11"/>
    <p:sldId id="544" r:id="rId12"/>
    <p:sldId id="545" r:id="rId13"/>
    <p:sldId id="547" r:id="rId14"/>
    <p:sldId id="579" r:id="rId15"/>
    <p:sldId id="546" r:id="rId16"/>
    <p:sldId id="548" r:id="rId17"/>
    <p:sldId id="549" r:id="rId18"/>
    <p:sldId id="580" r:id="rId19"/>
    <p:sldId id="550" r:id="rId20"/>
    <p:sldId id="551" r:id="rId21"/>
    <p:sldId id="581" r:id="rId22"/>
    <p:sldId id="582" r:id="rId23"/>
    <p:sldId id="583" r:id="rId24"/>
    <p:sldId id="555" r:id="rId25"/>
    <p:sldId id="586" r:id="rId26"/>
    <p:sldId id="585" r:id="rId27"/>
    <p:sldId id="584" r:id="rId28"/>
    <p:sldId id="559" r:id="rId29"/>
    <p:sldId id="560" r:id="rId30"/>
    <p:sldId id="561" r:id="rId31"/>
    <p:sldId id="562" r:id="rId32"/>
    <p:sldId id="563" r:id="rId33"/>
    <p:sldId id="587" r:id="rId34"/>
    <p:sldId id="588" r:id="rId35"/>
    <p:sldId id="589" r:id="rId36"/>
    <p:sldId id="567" r:id="rId37"/>
    <p:sldId id="590" r:id="rId38"/>
    <p:sldId id="591" r:id="rId39"/>
    <p:sldId id="592" r:id="rId40"/>
    <p:sldId id="571" r:id="rId41"/>
    <p:sldId id="572" r:id="rId42"/>
    <p:sldId id="573" r:id="rId43"/>
    <p:sldId id="574" r:id="rId44"/>
    <p:sldId id="575" r:id="rId45"/>
    <p:sldId id="597" r:id="rId46"/>
    <p:sldId id="594" r:id="rId47"/>
    <p:sldId id="595" r:id="rId48"/>
    <p:sldId id="596" r:id="rId49"/>
    <p:sldId id="593" r:id="rId50"/>
    <p:sldId id="267" r:id="rId51"/>
  </p:sldIdLst>
  <p:sldSz cx="12192000" cy="6858000"/>
  <p:notesSz cx="6858000" cy="9144000"/>
  <p:embeddedFontLst>
    <p:embeddedFont>
      <p:font typeface="Calibri" panose="020F0502020204030204" pitchFamily="34" charset="0"/>
      <p:regular r:id="rId53"/>
      <p:bold r:id="rId54"/>
      <p:italic r:id="rId55"/>
      <p:boldItalic r:id="rId56"/>
    </p:embeddedFont>
    <p:embeddedFont>
      <p:font typeface="Goudy Old Style" panose="02020502050305020303" pitchFamily="18" charset="0"/>
      <p:regular r:id="rId57"/>
      <p:bold r:id="rId58"/>
      <p:italic r:id="rId59"/>
    </p:embeddedFont>
    <p:embeddedFont>
      <p:font typeface="Calibri Light" panose="020F0302020204030204" pitchFamily="34" charset="0"/>
      <p:regular r:id="rId60"/>
      <p: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39" autoAdjust="0"/>
    <p:restoredTop sz="94660"/>
  </p:normalViewPr>
  <p:slideViewPr>
    <p:cSldViewPr snapToGrid="0">
      <p:cViewPr varScale="1">
        <p:scale>
          <a:sx n="92" d="100"/>
          <a:sy n="92" d="100"/>
        </p:scale>
        <p:origin x="162" y="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61"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A88C34-ED35-490E-A512-165E3657C7E4}" type="datetimeFigureOut">
              <a:rPr lang="en-CA" smtClean="0"/>
              <a:t>2022-12-14</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3F2B07-A233-4EAF-8B16-0B5AB8413316}" type="slidenum">
              <a:rPr lang="en-CA" smtClean="0"/>
              <a:t>‹#›</a:t>
            </a:fld>
            <a:endParaRPr lang="en-CA" dirty="0"/>
          </a:p>
        </p:txBody>
      </p:sp>
    </p:spTree>
    <p:extLst>
      <p:ext uri="{BB962C8B-B14F-4D97-AF65-F5344CB8AC3E}">
        <p14:creationId xmlns:p14="http://schemas.microsoft.com/office/powerpoint/2010/main" val="3939368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476601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057889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017783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39866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32422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319466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331566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41681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39313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089210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777058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101"/>
            <a:ext cx="10515600" cy="708247"/>
          </a:xfrm>
        </p:spPr>
        <p:txBody>
          <a:bodyPr/>
          <a:lstStyle>
            <a:lvl1pPr algn="ctr">
              <a:defRPr>
                <a:solidFill>
                  <a:srgbClr val="002060"/>
                </a:solidFill>
                <a:latin typeface="Goudy Old Style" panose="02020502050305020303" pitchFamily="18" charset="0"/>
              </a:defRPr>
            </a:lvl1pPr>
          </a:lstStyle>
          <a:p>
            <a:r>
              <a:rPr lang="en-US" dirty="0"/>
              <a:t>Click to edit Master title style</a:t>
            </a:r>
            <a:endParaRPr lang="en-CA" dirty="0"/>
          </a:p>
        </p:txBody>
      </p:sp>
      <p:sp>
        <p:nvSpPr>
          <p:cNvPr id="3" name="Content Placeholder 2"/>
          <p:cNvSpPr>
            <a:spLocks noGrp="1"/>
          </p:cNvSpPr>
          <p:nvPr>
            <p:ph idx="1"/>
          </p:nvPr>
        </p:nvSpPr>
        <p:spPr>
          <a:xfrm>
            <a:off x="838200" y="2363506"/>
            <a:ext cx="10515600" cy="3886686"/>
          </a:xfrm>
        </p:spPr>
        <p:txBody>
          <a:bodyPr/>
          <a:lstStyle>
            <a:lvl1pPr>
              <a:defRPr>
                <a:solidFill>
                  <a:srgbClr val="002060"/>
                </a:solidFill>
                <a:latin typeface="Goudy Old Style" panose="02020502050305020303" pitchFamily="18" charset="0"/>
              </a:defRPr>
            </a:lvl1pPr>
            <a:lvl2pPr>
              <a:defRPr>
                <a:solidFill>
                  <a:srgbClr val="002060"/>
                </a:solidFill>
                <a:latin typeface="Goudy Old Style" panose="02020502050305020303" pitchFamily="18" charset="0"/>
              </a:defRPr>
            </a:lvl2pPr>
            <a:lvl3pPr>
              <a:defRPr>
                <a:solidFill>
                  <a:srgbClr val="002060"/>
                </a:solidFill>
                <a:latin typeface="Goudy Old Style" panose="02020502050305020303" pitchFamily="18" charset="0"/>
              </a:defRPr>
            </a:lvl3pPr>
            <a:lvl4pPr>
              <a:defRPr>
                <a:solidFill>
                  <a:srgbClr val="002060"/>
                </a:solidFill>
                <a:latin typeface="Goudy Old Style" panose="02020502050305020303" pitchFamily="18" charset="0"/>
              </a:defRPr>
            </a:lvl4pPr>
            <a:lvl5pPr>
              <a:defRPr>
                <a:solidFill>
                  <a:srgbClr val="002060"/>
                </a:solidFill>
                <a:latin typeface="Goudy Old Style" panose="020205020503050203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6" name="Slide Number Placeholder 5"/>
          <p:cNvSpPr>
            <a:spLocks noGrp="1"/>
          </p:cNvSpPr>
          <p:nvPr>
            <p:ph type="sldNum" sz="quarter" idx="12"/>
          </p:nvPr>
        </p:nvSpPr>
        <p:spPr>
          <a:xfrm>
            <a:off x="10564008" y="6356350"/>
            <a:ext cx="789791" cy="365125"/>
          </a:xfrm>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40465" y="188920"/>
            <a:ext cx="4711070" cy="759105"/>
          </a:xfrm>
          <a:prstGeom prst="rect">
            <a:avLst/>
          </a:prstGeom>
        </p:spPr>
      </p:pic>
      <p:sp>
        <p:nvSpPr>
          <p:cNvPr id="8" name="Rectangle 7"/>
          <p:cNvSpPr/>
          <p:nvPr userDrawn="1"/>
        </p:nvSpPr>
        <p:spPr>
          <a:xfrm>
            <a:off x="0" y="1054183"/>
            <a:ext cx="12192000" cy="388760"/>
          </a:xfrm>
          <a:prstGeom prst="rect">
            <a:avLst/>
          </a:prstGeom>
          <a:solidFill>
            <a:srgbClr val="002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latin typeface="Goudy Old Style" panose="02020502050305020303" pitchFamily="18" charset="0"/>
              </a:rPr>
              <a:t>www.devrylaw.ca</a:t>
            </a:r>
            <a:endParaRPr lang="en-CA" b="1" dirty="0">
              <a:solidFill>
                <a:prstClr val="white"/>
              </a:solidFill>
              <a:latin typeface="Goudy Old Style" panose="02020502050305020303" pitchFamily="18" charset="0"/>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0415" y="6250192"/>
            <a:ext cx="439185" cy="462790"/>
          </a:xfrm>
          <a:prstGeom prst="rect">
            <a:avLst/>
          </a:prstGeom>
        </p:spPr>
      </p:pic>
    </p:spTree>
    <p:extLst>
      <p:ext uri="{BB962C8B-B14F-4D97-AF65-F5344CB8AC3E}">
        <p14:creationId xmlns:p14="http://schemas.microsoft.com/office/powerpoint/2010/main" val="40761897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328438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627189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46898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807850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41473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2315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18897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4146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27758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4223479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061183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869576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56608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438348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048682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3879956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371385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185683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69853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02915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39221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2287930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3427396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352633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45487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407746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59201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2525234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8214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3707579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Rectangle 9"/>
          <p:cNvSpPr/>
          <p:nvPr userDrawn="1"/>
        </p:nvSpPr>
        <p:spPr>
          <a:xfrm>
            <a:off x="0" y="0"/>
            <a:ext cx="12192000" cy="105273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1" name="Title 1"/>
          <p:cNvSpPr txBox="1">
            <a:spLocks/>
          </p:cNvSpPr>
          <p:nvPr userDrawn="1"/>
        </p:nvSpPr>
        <p:spPr>
          <a:xfrm>
            <a:off x="4271797" y="188641"/>
            <a:ext cx="4704523" cy="72007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Devry Smith Frank </a:t>
            </a:r>
            <a:r>
              <a:rPr kumimoji="0" lang="en-US" sz="2000" b="0" i="1" u="none" strike="noStrike" kern="1200" cap="none" spc="0" normalizeH="0" baseline="0" noProof="0" dirty="0">
                <a:ln>
                  <a:noFill/>
                </a:ln>
                <a:solidFill>
                  <a:schemeClr val="accent1">
                    <a:lumMod val="50000"/>
                  </a:schemeClr>
                </a:solidFill>
                <a:effectLst/>
                <a:uLnTx/>
                <a:uFillTx/>
                <a:latin typeface="+mj-lt"/>
                <a:ea typeface="+mj-ea"/>
                <a:cs typeface="+mj-cs"/>
              </a:rPr>
              <a:t>LLP</a:t>
            </a:r>
            <a: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t/>
            </a:r>
            <a:br>
              <a:rPr kumimoji="0" lang="en-US" sz="2800" b="0" i="1" u="none" strike="noStrike" kern="1200" cap="none" spc="0" normalizeH="0" baseline="0" noProof="0" dirty="0">
                <a:ln>
                  <a:noFill/>
                </a:ln>
                <a:solidFill>
                  <a:schemeClr val="accent1">
                    <a:lumMod val="50000"/>
                  </a:schemeClr>
                </a:solidFill>
                <a:effectLst/>
                <a:uLnTx/>
                <a:uFillTx/>
                <a:latin typeface="+mj-lt"/>
                <a:ea typeface="+mj-ea"/>
                <a:cs typeface="+mj-cs"/>
              </a:rPr>
            </a:br>
            <a:r>
              <a:rPr kumimoji="0" lang="en-US" sz="2800" b="0" i="0" u="none" strike="noStrike" kern="1200" cap="none" spc="0" normalizeH="0" baseline="0" noProof="0" dirty="0">
                <a:ln>
                  <a:noFill/>
                </a:ln>
                <a:solidFill>
                  <a:schemeClr val="accent1">
                    <a:lumMod val="50000"/>
                  </a:schemeClr>
                </a:solidFill>
                <a:effectLst/>
                <a:uLnTx/>
                <a:uFillTx/>
                <a:latin typeface="+mj-lt"/>
                <a:ea typeface="+mj-ea"/>
                <a:cs typeface="+mj-cs"/>
              </a:rPr>
              <a:t>Lawyers &amp; Mediators</a:t>
            </a:r>
            <a:endParaRPr kumimoji="0" lang="en-CA" sz="2800" b="0" i="0" u="none" strike="noStrike" kern="1200" cap="none" spc="0" normalizeH="0" baseline="0" noProof="0" dirty="0">
              <a:ln>
                <a:noFill/>
              </a:ln>
              <a:solidFill>
                <a:schemeClr val="accent1">
                  <a:lumMod val="50000"/>
                </a:schemeClr>
              </a:solidFill>
              <a:effectLst/>
              <a:uLnTx/>
              <a:uFillTx/>
              <a:latin typeface="+mj-lt"/>
              <a:ea typeface="+mj-ea"/>
              <a:cs typeface="+mj-cs"/>
            </a:endParaRPr>
          </a:p>
        </p:txBody>
      </p:sp>
      <p:pic>
        <p:nvPicPr>
          <p:cNvPr id="12" name="Picture 11" descr="Final DSF LogoWhite.eps"/>
          <p:cNvPicPr>
            <a:picLocks noChangeAspect="1"/>
          </p:cNvPicPr>
          <p:nvPr userDrawn="1"/>
        </p:nvPicPr>
        <p:blipFill>
          <a:blip r:embed="rId2" cstate="print"/>
          <a:stretch>
            <a:fillRect/>
          </a:stretch>
        </p:blipFill>
        <p:spPr>
          <a:xfrm>
            <a:off x="3273431" y="188641"/>
            <a:ext cx="902356" cy="760337"/>
          </a:xfrm>
          <a:prstGeom prst="rect">
            <a:avLst/>
          </a:prstGeom>
        </p:spPr>
      </p:pic>
      <p:sp>
        <p:nvSpPr>
          <p:cNvPr id="13" name="Rectangle 12"/>
          <p:cNvSpPr/>
          <p:nvPr userDrawn="1"/>
        </p:nvSpPr>
        <p:spPr>
          <a:xfrm>
            <a:off x="0" y="1052736"/>
            <a:ext cx="12192000" cy="43204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dirty="0"/>
          </a:p>
        </p:txBody>
      </p:sp>
      <p:sp>
        <p:nvSpPr>
          <p:cNvPr id="14" name="Rectangle 13"/>
          <p:cNvSpPr/>
          <p:nvPr userDrawn="1"/>
        </p:nvSpPr>
        <p:spPr>
          <a:xfrm>
            <a:off x="4655840" y="1052736"/>
            <a:ext cx="2592288" cy="400110"/>
          </a:xfrm>
          <a:prstGeom prst="rect">
            <a:avLst/>
          </a:prstGeom>
        </p:spPr>
        <p:txBody>
          <a:bodyPr wrap="square">
            <a:spAutoFit/>
          </a:bodyPr>
          <a:lstStyle/>
          <a:p>
            <a:pPr algn="ctr"/>
            <a:r>
              <a:rPr kumimoji="0" lang="en-US" sz="2000" b="1" i="0" u="none" strike="noStrike" kern="1200" cap="none" spc="0" normalizeH="0" baseline="0" noProof="0" dirty="0">
                <a:ln>
                  <a:noFill/>
                </a:ln>
                <a:solidFill>
                  <a:schemeClr val="bg1"/>
                </a:solidFill>
                <a:effectLst/>
                <a:uLnTx/>
                <a:uFillTx/>
                <a:latin typeface="+mn-lt"/>
                <a:ea typeface="+mn-ea"/>
                <a:cs typeface="+mn-cs"/>
              </a:rPr>
              <a:t>www.devrylaw.ca</a:t>
            </a:r>
            <a:endParaRPr lang="en-CA" sz="2000" b="1" dirty="0"/>
          </a:p>
        </p:txBody>
      </p:sp>
    </p:spTree>
    <p:extLst>
      <p:ext uri="{BB962C8B-B14F-4D97-AF65-F5344CB8AC3E}">
        <p14:creationId xmlns:p14="http://schemas.microsoft.com/office/powerpoint/2010/main" val="108829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620653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047984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0620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133339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3445131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39AFA6-BF0F-48AC-9591-E6DC4061591D}" type="datetimeFigureOut">
              <a:rPr lang="en-CA" smtClean="0">
                <a:solidFill>
                  <a:prstClr val="black">
                    <a:tint val="75000"/>
                  </a:prstClr>
                </a:solidFill>
              </a:rPr>
              <a:pPr/>
              <a:t>2022-12-14</a:t>
            </a:fld>
            <a:endParaRPr lang="en-CA"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AC613C-54A5-416B-B277-4DCF6EFE6146}"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7954453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2" r:id="rId38"/>
    <p:sldLayoutId id="2147483703" r:id="rId39"/>
    <p:sldLayoutId id="2147483704" r:id="rId40"/>
    <p:sldLayoutId id="2147483706" r:id="rId41"/>
    <p:sldLayoutId id="2147483707" r:id="rId42"/>
    <p:sldLayoutId id="2147483708" r:id="rId43"/>
    <p:sldLayoutId id="2147483709" r:id="rId44"/>
    <p:sldLayoutId id="2147483712" r:id="rId45"/>
    <p:sldLayoutId id="2147483713" r:id="rId46"/>
    <p:sldLayoutId id="2147483716" r:id="rId47"/>
    <p:sldLayoutId id="2147483718"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rty.rabinovitch@devrylaw.ca" TargetMode="Externa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tel:416-446-585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E56"/>
        </a:solidFill>
        <a:effectLst/>
      </p:bgPr>
    </p:bg>
    <p:spTree>
      <p:nvGrpSpPr>
        <p:cNvPr id="1" name=""/>
        <p:cNvGrpSpPr/>
        <p:nvPr/>
      </p:nvGrpSpPr>
      <p:grpSpPr>
        <a:xfrm>
          <a:off x="0" y="0"/>
          <a:ext cx="0" cy="0"/>
          <a:chOff x="0" y="0"/>
          <a:chExt cx="0" cy="0"/>
        </a:xfrm>
      </p:grpSpPr>
      <p:sp>
        <p:nvSpPr>
          <p:cNvPr id="5" name="Rectangle 4"/>
          <p:cNvSpPr/>
          <p:nvPr/>
        </p:nvSpPr>
        <p:spPr>
          <a:xfrm>
            <a:off x="-13448" y="2353235"/>
            <a:ext cx="12312539" cy="45047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prstClr val="white"/>
              </a:solidFill>
            </a:endParaRPr>
          </a:p>
        </p:txBody>
      </p:sp>
      <p:sp>
        <p:nvSpPr>
          <p:cNvPr id="7" name="TextBox 6"/>
          <p:cNvSpPr txBox="1"/>
          <p:nvPr/>
        </p:nvSpPr>
        <p:spPr>
          <a:xfrm>
            <a:off x="632655" y="4159341"/>
            <a:ext cx="5970494" cy="892552"/>
          </a:xfrm>
          <a:prstGeom prst="rect">
            <a:avLst/>
          </a:prstGeom>
          <a:noFill/>
        </p:spPr>
        <p:txBody>
          <a:bodyPr wrap="square" rtlCol="0">
            <a:spAutoFit/>
          </a:bodyPr>
          <a:lstStyle/>
          <a:p>
            <a:pPr algn="ctr"/>
            <a:r>
              <a:rPr lang="en-CA" sz="3200" b="1" dirty="0" smtClean="0">
                <a:solidFill>
                  <a:srgbClr val="002E56"/>
                </a:solidFill>
                <a:latin typeface="Goudy Old Style" panose="02020502050305020303" pitchFamily="18" charset="0"/>
              </a:rPr>
              <a:t>Marty Rabinovitch, </a:t>
            </a:r>
            <a:r>
              <a:rPr lang="en-CA" sz="2000" i="1" dirty="0" smtClean="0">
                <a:solidFill>
                  <a:srgbClr val="002E56"/>
                </a:solidFill>
                <a:latin typeface="Goudy Old Style" panose="02020502050305020303" pitchFamily="18" charset="0"/>
              </a:rPr>
              <a:t>B.A.H</a:t>
            </a:r>
            <a:r>
              <a:rPr lang="en-CA" sz="2000" i="1" dirty="0">
                <a:solidFill>
                  <a:srgbClr val="002E56"/>
                </a:solidFill>
                <a:latin typeface="Goudy Old Style" panose="02020502050305020303" pitchFamily="18" charset="0"/>
              </a:rPr>
              <a:t>., LL.B</a:t>
            </a:r>
            <a:r>
              <a:rPr lang="en-CA" sz="2000" i="1" dirty="0" smtClean="0">
                <a:solidFill>
                  <a:srgbClr val="002E56"/>
                </a:solidFill>
                <a:latin typeface="Goudy Old Style" panose="02020502050305020303" pitchFamily="18" charset="0"/>
              </a:rPr>
              <a:t>. </a:t>
            </a:r>
            <a:endParaRPr lang="en-CA" sz="2000" i="1" dirty="0">
              <a:solidFill>
                <a:srgbClr val="002E56"/>
              </a:solidFill>
              <a:latin typeface="Goudy Old Style" panose="02020502050305020303" pitchFamily="18" charset="0"/>
            </a:endParaRPr>
          </a:p>
          <a:p>
            <a:pPr algn="ctr"/>
            <a:r>
              <a:rPr lang="en-CA" sz="2000" dirty="0" smtClean="0">
                <a:solidFill>
                  <a:srgbClr val="002E56"/>
                </a:solidFill>
                <a:latin typeface="Goudy Old Style" panose="02020502050305020303" pitchFamily="18" charset="0"/>
              </a:rPr>
              <a:t>416-446-5826</a:t>
            </a:r>
            <a:r>
              <a:rPr lang="en-CA" sz="2000" b="1" dirty="0" smtClean="0">
                <a:solidFill>
                  <a:srgbClr val="002E56"/>
                </a:solidFill>
                <a:latin typeface="Goudy Old Style" panose="02020502050305020303" pitchFamily="18" charset="0"/>
              </a:rPr>
              <a:t> | </a:t>
            </a:r>
            <a:r>
              <a:rPr lang="en-CA" sz="2000" dirty="0" smtClean="0">
                <a:solidFill>
                  <a:srgbClr val="002E56"/>
                </a:solidFill>
                <a:latin typeface="Goudy Old Style" panose="02020502050305020303" pitchFamily="18" charset="0"/>
                <a:hlinkClick r:id="rId2"/>
              </a:rPr>
              <a:t>marty.rabinovitch@devrylaw.ca</a:t>
            </a:r>
            <a:endParaRPr lang="en-US" sz="2000" b="1" dirty="0">
              <a:solidFill>
                <a:srgbClr val="002E56"/>
              </a:solidFill>
              <a:latin typeface="Goudy Old Style" panose="02020502050305020303" pitchFamily="18"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9169" y="527466"/>
            <a:ext cx="7847304" cy="126864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1909" y="2454876"/>
            <a:ext cx="4403124" cy="4403124"/>
          </a:xfrm>
          <a:prstGeom prst="rect">
            <a:avLst/>
          </a:prstGeom>
        </p:spPr>
      </p:pic>
    </p:spTree>
    <p:extLst>
      <p:ext uri="{BB962C8B-B14F-4D97-AF65-F5344CB8AC3E}">
        <p14:creationId xmlns:p14="http://schemas.microsoft.com/office/powerpoint/2010/main" val="2417141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1F497D">
                    <a:lumMod val="75000"/>
                  </a:srgbClr>
                </a:solidFill>
              </a:rPr>
              <a:t>2. </a:t>
            </a:r>
            <a:r>
              <a:rPr lang="en-US" sz="3600" b="1" i="1" dirty="0" smtClean="0">
                <a:solidFill>
                  <a:srgbClr val="1F497D">
                    <a:lumMod val="75000"/>
                  </a:srgbClr>
                </a:solidFill>
              </a:rPr>
              <a:t>Taylor v. Hanley Hospitality Inc., </a:t>
            </a:r>
            <a:r>
              <a:rPr lang="en-US" sz="3600" b="1" dirty="0">
                <a:solidFill>
                  <a:srgbClr val="1F497D">
                    <a:lumMod val="75000"/>
                  </a:srgbClr>
                </a:solidFill>
              </a:rPr>
              <a:t>2022 ONCA </a:t>
            </a:r>
            <a:r>
              <a:rPr lang="en-US" sz="3600" b="1" dirty="0" smtClean="0">
                <a:solidFill>
                  <a:srgbClr val="1F497D">
                    <a:lumMod val="75000"/>
                  </a:srgbClr>
                </a:solidFill>
              </a:rPr>
              <a:t>376</a:t>
            </a:r>
            <a:endParaRPr lang="en-CA" sz="3600" dirty="0"/>
          </a:p>
        </p:txBody>
      </p:sp>
      <p:sp>
        <p:nvSpPr>
          <p:cNvPr id="3" name="Content Placeholder 2"/>
          <p:cNvSpPr>
            <a:spLocks noGrp="1"/>
          </p:cNvSpPr>
          <p:nvPr>
            <p:ph idx="1"/>
          </p:nvPr>
        </p:nvSpPr>
        <p:spPr/>
        <p:txBody>
          <a:bodyPr>
            <a:noAutofit/>
          </a:bodyPr>
          <a:lstStyle/>
          <a:p>
            <a:r>
              <a:rPr lang="en-CA" dirty="0" smtClean="0"/>
              <a:t>Employee placed on temporary lay-off due to workplace closure during the COVID-19 pandemic. Plaintiff commenced an action claiming damages for constructive dismissal at common law.</a:t>
            </a:r>
          </a:p>
          <a:p>
            <a:r>
              <a:rPr lang="en-CA" dirty="0" smtClean="0"/>
              <a:t>Defendant employer argued that IDEL Regulation 228/20 should apply not only to constructive dismissal under the </a:t>
            </a:r>
            <a:r>
              <a:rPr lang="en-CA" i="1" dirty="0" smtClean="0"/>
              <a:t>ESA </a:t>
            </a:r>
            <a:r>
              <a:rPr lang="en-CA" dirty="0" smtClean="0"/>
              <a:t>but also at common law.</a:t>
            </a:r>
          </a:p>
          <a:p>
            <a:r>
              <a:rPr lang="en-CA" dirty="0" smtClean="0"/>
              <a:t>Ontario court decisions of </a:t>
            </a:r>
            <a:r>
              <a:rPr lang="en-CA" i="1" dirty="0"/>
              <a:t>Coutinho v. Ocular Health Centre Ltd., </a:t>
            </a:r>
            <a:r>
              <a:rPr lang="en-CA" dirty="0"/>
              <a:t>2021 ONSC 3076 and </a:t>
            </a:r>
            <a:r>
              <a:rPr lang="en-CA" i="1" dirty="0"/>
              <a:t>Fogelman v. IFG, </a:t>
            </a:r>
            <a:r>
              <a:rPr lang="en-CA" dirty="0"/>
              <a:t>2021 ONSC </a:t>
            </a:r>
            <a:r>
              <a:rPr lang="en-CA" dirty="0" smtClean="0"/>
              <a:t>2042 had previously determined that Regulation 228/20 did not prevent an employee from pursuing a claim for constructive dismissal at common law.</a:t>
            </a:r>
            <a:endParaRPr lang="en-CA" dirty="0"/>
          </a:p>
        </p:txBody>
      </p:sp>
    </p:spTree>
    <p:extLst>
      <p:ext uri="{BB962C8B-B14F-4D97-AF65-F5344CB8AC3E}">
        <p14:creationId xmlns:p14="http://schemas.microsoft.com/office/powerpoint/2010/main" val="2911809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i="1" dirty="0">
                <a:solidFill>
                  <a:srgbClr val="1F497D">
                    <a:lumMod val="75000"/>
                  </a:srgbClr>
                </a:solidFill>
              </a:rPr>
              <a:t>Taylor v. Hanley Hospitality Inc., </a:t>
            </a:r>
            <a:r>
              <a:rPr lang="en-US" sz="3600" b="1" dirty="0">
                <a:solidFill>
                  <a:srgbClr val="1F497D">
                    <a:lumMod val="75000"/>
                  </a:srgbClr>
                </a:solidFill>
              </a:rPr>
              <a:t>2022 ONCA 376</a:t>
            </a:r>
            <a:endParaRPr lang="en-CA" dirty="0"/>
          </a:p>
        </p:txBody>
      </p:sp>
      <p:sp>
        <p:nvSpPr>
          <p:cNvPr id="3" name="Content Placeholder 2"/>
          <p:cNvSpPr>
            <a:spLocks noGrp="1"/>
          </p:cNvSpPr>
          <p:nvPr>
            <p:ph idx="1"/>
          </p:nvPr>
        </p:nvSpPr>
        <p:spPr/>
        <p:txBody>
          <a:bodyPr/>
          <a:lstStyle/>
          <a:p>
            <a:r>
              <a:rPr lang="en-CA" dirty="0" smtClean="0"/>
              <a:t>In contrast to </a:t>
            </a:r>
            <a:r>
              <a:rPr lang="en-CA" i="1" dirty="0" smtClean="0"/>
              <a:t>Coutinho </a:t>
            </a:r>
            <a:r>
              <a:rPr lang="en-CA" dirty="0" smtClean="0"/>
              <a:t>and </a:t>
            </a:r>
            <a:r>
              <a:rPr lang="en-CA" i="1" dirty="0" smtClean="0"/>
              <a:t>Fogelman, </a:t>
            </a:r>
            <a:r>
              <a:rPr lang="en-CA" dirty="0" smtClean="0"/>
              <a:t>the Ontario </a:t>
            </a:r>
            <a:r>
              <a:rPr lang="en-CA" dirty="0"/>
              <a:t>Superior </a:t>
            </a:r>
            <a:r>
              <a:rPr lang="en-CA" dirty="0" smtClean="0"/>
              <a:t>Court determined that there </a:t>
            </a:r>
            <a:r>
              <a:rPr lang="en-CA" dirty="0"/>
              <a:t>was no constructive dismissal at common </a:t>
            </a:r>
            <a:r>
              <a:rPr lang="en-CA" dirty="0" smtClean="0"/>
              <a:t>law</a:t>
            </a:r>
          </a:p>
          <a:p>
            <a:r>
              <a:rPr lang="en-CA" dirty="0" smtClean="0"/>
              <a:t>Court found that Regulation 228/20 was enacted to displace the common law with respect to constructive dismissal and layoffs, i.e. IDEL layoff not a constructive dismissal at common law </a:t>
            </a:r>
          </a:p>
          <a:p>
            <a:r>
              <a:rPr lang="en-CA" dirty="0" smtClean="0"/>
              <a:t>Ontario Superior Court determined that </a:t>
            </a:r>
            <a:r>
              <a:rPr lang="en-CA" i="1" dirty="0" smtClean="0"/>
              <a:t>Coutinho </a:t>
            </a:r>
            <a:r>
              <a:rPr lang="en-CA" dirty="0" smtClean="0"/>
              <a:t>failed to properly interpret Section 8(1) of the </a:t>
            </a:r>
            <a:r>
              <a:rPr lang="en-CA" i="1" dirty="0" smtClean="0"/>
              <a:t>ESA </a:t>
            </a:r>
            <a:r>
              <a:rPr lang="en-CA" dirty="0" smtClean="0"/>
              <a:t>to mean that the </a:t>
            </a:r>
            <a:r>
              <a:rPr lang="en-CA" i="1" dirty="0" smtClean="0"/>
              <a:t>ESA </a:t>
            </a:r>
            <a:r>
              <a:rPr lang="en-CA" dirty="0" smtClean="0"/>
              <a:t>could not displace the common law.</a:t>
            </a:r>
            <a:endParaRPr lang="en-CA" dirty="0"/>
          </a:p>
          <a:p>
            <a:endParaRPr lang="en-CA" dirty="0"/>
          </a:p>
        </p:txBody>
      </p:sp>
    </p:spTree>
    <p:extLst>
      <p:ext uri="{BB962C8B-B14F-4D97-AF65-F5344CB8AC3E}">
        <p14:creationId xmlns:p14="http://schemas.microsoft.com/office/powerpoint/2010/main" val="1272074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i="1" dirty="0">
                <a:solidFill>
                  <a:srgbClr val="1F497D">
                    <a:lumMod val="75000"/>
                  </a:srgbClr>
                </a:solidFill>
              </a:rPr>
              <a:t>Taylor v. Hanley Hospitality Inc., </a:t>
            </a:r>
            <a:r>
              <a:rPr lang="en-US" sz="3600" b="1" dirty="0">
                <a:solidFill>
                  <a:srgbClr val="1F497D">
                    <a:lumMod val="75000"/>
                  </a:srgbClr>
                </a:solidFill>
              </a:rPr>
              <a:t>2022 ONCA 376</a:t>
            </a:r>
            <a:endParaRPr lang="en-CA" dirty="0"/>
          </a:p>
        </p:txBody>
      </p:sp>
      <p:sp>
        <p:nvSpPr>
          <p:cNvPr id="3" name="Content Placeholder 2"/>
          <p:cNvSpPr>
            <a:spLocks noGrp="1"/>
          </p:cNvSpPr>
          <p:nvPr>
            <p:ph idx="1"/>
          </p:nvPr>
        </p:nvSpPr>
        <p:spPr/>
        <p:txBody>
          <a:bodyPr>
            <a:noAutofit/>
          </a:bodyPr>
          <a:lstStyle/>
          <a:p>
            <a:r>
              <a:rPr lang="en-CA" dirty="0" smtClean="0"/>
              <a:t>On appeal, the Court of Appeal set aside the trial decision on other grounds.</a:t>
            </a:r>
          </a:p>
          <a:p>
            <a:r>
              <a:rPr lang="en-CA" dirty="0" smtClean="0"/>
              <a:t>Court of Appeal declined to consider the impact of the </a:t>
            </a:r>
            <a:r>
              <a:rPr lang="en-CA" i="1" dirty="0" smtClean="0"/>
              <a:t>ESA </a:t>
            </a:r>
            <a:r>
              <a:rPr lang="en-CA" dirty="0" smtClean="0"/>
              <a:t>and the Regulation on the common law doctrine of constructive dismissal.</a:t>
            </a:r>
          </a:p>
          <a:p>
            <a:r>
              <a:rPr lang="en-CA" dirty="0" smtClean="0"/>
              <a:t>The case was sent back to the Superior Court to be re-adjudicated.</a:t>
            </a:r>
          </a:p>
        </p:txBody>
      </p:sp>
    </p:spTree>
    <p:extLst>
      <p:ext uri="{BB962C8B-B14F-4D97-AF65-F5344CB8AC3E}">
        <p14:creationId xmlns:p14="http://schemas.microsoft.com/office/powerpoint/2010/main" val="2368104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i="1" dirty="0">
                <a:solidFill>
                  <a:srgbClr val="1F497D">
                    <a:lumMod val="75000"/>
                  </a:srgbClr>
                </a:solidFill>
              </a:rPr>
              <a:t>Taylor v. Hanley Hospitality Inc., </a:t>
            </a:r>
            <a:r>
              <a:rPr lang="en-US" sz="3600" b="1" dirty="0">
                <a:solidFill>
                  <a:srgbClr val="1F497D">
                    <a:lumMod val="75000"/>
                  </a:srgbClr>
                </a:solidFill>
              </a:rPr>
              <a:t>2022 ONCA 376</a:t>
            </a:r>
            <a:endParaRPr lang="en-CA" dirty="0"/>
          </a:p>
        </p:txBody>
      </p:sp>
      <p:sp>
        <p:nvSpPr>
          <p:cNvPr id="3" name="Content Placeholder 2"/>
          <p:cNvSpPr>
            <a:spLocks noGrp="1"/>
          </p:cNvSpPr>
          <p:nvPr>
            <p:ph idx="1"/>
          </p:nvPr>
        </p:nvSpPr>
        <p:spPr/>
        <p:txBody>
          <a:bodyPr>
            <a:normAutofit/>
          </a:bodyPr>
          <a:lstStyle/>
          <a:p>
            <a:r>
              <a:rPr lang="en-CA" sz="3200" dirty="0" smtClean="0"/>
              <a:t>Court of Appeal’s refusal to address whether Section 50.1 of the </a:t>
            </a:r>
            <a:r>
              <a:rPr lang="en-CA" sz="3200" i="1" dirty="0" smtClean="0"/>
              <a:t>ESA </a:t>
            </a:r>
            <a:r>
              <a:rPr lang="en-CA" sz="3200" dirty="0" smtClean="0"/>
              <a:t>and Regulation 228/20 leaves the law unclear</a:t>
            </a:r>
          </a:p>
          <a:p>
            <a:r>
              <a:rPr lang="en-CA" sz="3200" dirty="0" smtClean="0"/>
              <a:t>Currently, the law on the issue is governed by </a:t>
            </a:r>
            <a:r>
              <a:rPr lang="en-CA" sz="3200" i="1" dirty="0" smtClean="0"/>
              <a:t>Coutinho v. Ocular Health Centre Ltd., </a:t>
            </a:r>
            <a:r>
              <a:rPr lang="en-CA" sz="3200" dirty="0" smtClean="0"/>
              <a:t>2021 ONSC 3076 and </a:t>
            </a:r>
            <a:r>
              <a:rPr lang="en-CA" sz="3200" i="1" dirty="0" smtClean="0"/>
              <a:t>Fogelman v. IFG, </a:t>
            </a:r>
            <a:r>
              <a:rPr lang="en-CA" sz="3200" dirty="0" smtClean="0"/>
              <a:t>2021 ONSC 2042</a:t>
            </a:r>
          </a:p>
          <a:p>
            <a:pPr lvl="1"/>
            <a:r>
              <a:rPr lang="en-CA" sz="3200" dirty="0" smtClean="0"/>
              <a:t>Section 50.1 of the </a:t>
            </a:r>
            <a:r>
              <a:rPr lang="en-CA" sz="3200" i="1" dirty="0" smtClean="0"/>
              <a:t>ESA </a:t>
            </a:r>
            <a:r>
              <a:rPr lang="en-CA" sz="3200" dirty="0" smtClean="0"/>
              <a:t>and the IDEL Regulation 228/20 do not displace the employee’s common law right to assert constructive dismissal.</a:t>
            </a:r>
          </a:p>
        </p:txBody>
      </p:sp>
    </p:spTree>
    <p:extLst>
      <p:ext uri="{BB962C8B-B14F-4D97-AF65-F5344CB8AC3E}">
        <p14:creationId xmlns:p14="http://schemas.microsoft.com/office/powerpoint/2010/main" val="703079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i="1" dirty="0">
                <a:solidFill>
                  <a:srgbClr val="1F497D">
                    <a:lumMod val="75000"/>
                  </a:srgbClr>
                </a:solidFill>
              </a:rPr>
              <a:t>Taylor v. Hanley Hospitality Inc., </a:t>
            </a:r>
            <a:r>
              <a:rPr lang="en-US" sz="3600" b="1" dirty="0">
                <a:solidFill>
                  <a:srgbClr val="1F497D">
                    <a:lumMod val="75000"/>
                  </a:srgbClr>
                </a:solidFill>
              </a:rPr>
              <a:t>2022 ONCA 376</a:t>
            </a:r>
            <a:endParaRPr lang="en-CA" dirty="0"/>
          </a:p>
        </p:txBody>
      </p:sp>
      <p:sp>
        <p:nvSpPr>
          <p:cNvPr id="3" name="Content Placeholder 2"/>
          <p:cNvSpPr>
            <a:spLocks noGrp="1"/>
          </p:cNvSpPr>
          <p:nvPr>
            <p:ph idx="1"/>
          </p:nvPr>
        </p:nvSpPr>
        <p:spPr/>
        <p:txBody>
          <a:bodyPr>
            <a:normAutofit/>
          </a:bodyPr>
          <a:lstStyle/>
          <a:p>
            <a:r>
              <a:rPr lang="en-CA" sz="3600" dirty="0" smtClean="0"/>
              <a:t>Employers should be aware that according to </a:t>
            </a:r>
            <a:r>
              <a:rPr lang="en-CA" sz="3600" i="1" dirty="0" smtClean="0"/>
              <a:t>Coutinho </a:t>
            </a:r>
            <a:r>
              <a:rPr lang="en-CA" sz="3600" dirty="0" smtClean="0"/>
              <a:t>and </a:t>
            </a:r>
            <a:r>
              <a:rPr lang="en-CA" sz="3600" i="1" dirty="0" smtClean="0"/>
              <a:t>Fogelman, </a:t>
            </a:r>
            <a:r>
              <a:rPr lang="en-CA" sz="3600" dirty="0" smtClean="0"/>
              <a:t>many temporary layoffs due to COVID-19 could be considered unlawful and entitle employees to wrongful dismissal damages.</a:t>
            </a:r>
          </a:p>
          <a:p>
            <a:r>
              <a:rPr lang="en-CA" sz="3600" dirty="0" smtClean="0"/>
              <a:t>Employment law community continues to await guidance from the Ontario Court of Appeal on this issue.</a:t>
            </a:r>
          </a:p>
        </p:txBody>
      </p:sp>
    </p:spTree>
    <p:extLst>
      <p:ext uri="{BB962C8B-B14F-4D97-AF65-F5344CB8AC3E}">
        <p14:creationId xmlns:p14="http://schemas.microsoft.com/office/powerpoint/2010/main" val="3976667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882" y="1549101"/>
            <a:ext cx="11333408" cy="708247"/>
          </a:xfrm>
        </p:spPr>
        <p:txBody>
          <a:bodyPr>
            <a:noAutofit/>
          </a:bodyPr>
          <a:lstStyle/>
          <a:p>
            <a:r>
              <a:rPr lang="en-CA" sz="2800" b="1" dirty="0" smtClean="0"/>
              <a:t>3. </a:t>
            </a:r>
            <a:r>
              <a:rPr lang="en-CA" sz="2800" b="1" i="1" dirty="0" smtClean="0"/>
              <a:t>Render v. ThyssenKrupp Elevator (Canada) Limited</a:t>
            </a:r>
            <a:r>
              <a:rPr lang="en-CA" sz="2800" b="1" dirty="0" smtClean="0"/>
              <a:t>, 2022 ONCA 310</a:t>
            </a:r>
            <a:endParaRPr lang="en-CA" sz="2800" b="1" dirty="0"/>
          </a:p>
        </p:txBody>
      </p:sp>
      <p:sp>
        <p:nvSpPr>
          <p:cNvPr id="3" name="Content Placeholder 2"/>
          <p:cNvSpPr>
            <a:spLocks noGrp="1"/>
          </p:cNvSpPr>
          <p:nvPr>
            <p:ph idx="1"/>
          </p:nvPr>
        </p:nvSpPr>
        <p:spPr/>
        <p:txBody>
          <a:bodyPr/>
          <a:lstStyle/>
          <a:p>
            <a:r>
              <a:rPr lang="en-CA" dirty="0" smtClean="0"/>
              <a:t>The appellant employee was a 30-year employee in a managerial role who was terminated for just cause following a single incident where he slapped a female co-worker on her buttocks.</a:t>
            </a:r>
          </a:p>
          <a:p>
            <a:r>
              <a:rPr lang="en-CA" dirty="0" smtClean="0"/>
              <a:t>Trial decision concluded that the single incident caused a breakdown in the employment relationship that justified dismissal for cause.</a:t>
            </a:r>
          </a:p>
          <a:p>
            <a:r>
              <a:rPr lang="en-CA" dirty="0" smtClean="0"/>
              <a:t>On appeal, the employee argued that the trial judge erred in law in concluding that there was just cause for the termination.</a:t>
            </a:r>
          </a:p>
        </p:txBody>
      </p:sp>
    </p:spTree>
    <p:extLst>
      <p:ext uri="{BB962C8B-B14F-4D97-AF65-F5344CB8AC3E}">
        <p14:creationId xmlns:p14="http://schemas.microsoft.com/office/powerpoint/2010/main" val="1535340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800" b="1" i="1" dirty="0"/>
              <a:t>Render v. ThyssenKrupp Elevator (Canada) Limited</a:t>
            </a:r>
            <a:r>
              <a:rPr lang="en-CA" sz="2800" b="1" dirty="0"/>
              <a:t>, 2022 ONCA 310</a:t>
            </a:r>
            <a:endParaRPr lang="en-CA" dirty="0"/>
          </a:p>
        </p:txBody>
      </p:sp>
      <p:sp>
        <p:nvSpPr>
          <p:cNvPr id="3" name="Content Placeholder 2"/>
          <p:cNvSpPr>
            <a:spLocks noGrp="1"/>
          </p:cNvSpPr>
          <p:nvPr>
            <p:ph idx="1"/>
          </p:nvPr>
        </p:nvSpPr>
        <p:spPr/>
        <p:txBody>
          <a:bodyPr>
            <a:normAutofit/>
          </a:bodyPr>
          <a:lstStyle/>
          <a:p>
            <a:r>
              <a:rPr lang="en-CA" dirty="0" smtClean="0"/>
              <a:t>The Ontario Court of Appeal upheld the termination of the appellant employee for the single incident of misconduct – a significant departure from previous cases on just cause termination.</a:t>
            </a:r>
          </a:p>
          <a:p>
            <a:r>
              <a:rPr lang="en-CA" dirty="0" smtClean="0"/>
              <a:t>Given the seriousness of the conduct, involving the non-consensual touching of the female co-workers buttocks, the seriousness of the conduct, the relationship between the parties involved, and the lack of remorse, the Ontario Court of Appeal upheld the just cause termination.</a:t>
            </a:r>
          </a:p>
        </p:txBody>
      </p:sp>
    </p:spTree>
    <p:extLst>
      <p:ext uri="{BB962C8B-B14F-4D97-AF65-F5344CB8AC3E}">
        <p14:creationId xmlns:p14="http://schemas.microsoft.com/office/powerpoint/2010/main" val="4288727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2800" b="1" i="1" dirty="0"/>
              <a:t>Render v. ThyssenKrupp Elevator (Canada) Limited</a:t>
            </a:r>
            <a:r>
              <a:rPr lang="en-CA" sz="2800" b="1" dirty="0"/>
              <a:t>, 2022 ONCA 310</a:t>
            </a:r>
            <a:endParaRPr lang="en-CA" dirty="0"/>
          </a:p>
        </p:txBody>
      </p:sp>
      <p:sp>
        <p:nvSpPr>
          <p:cNvPr id="3" name="Content Placeholder 2"/>
          <p:cNvSpPr>
            <a:spLocks noGrp="1"/>
          </p:cNvSpPr>
          <p:nvPr>
            <p:ph idx="1"/>
          </p:nvPr>
        </p:nvSpPr>
        <p:spPr/>
        <p:txBody>
          <a:bodyPr>
            <a:normAutofit fontScale="85000" lnSpcReduction="10000"/>
          </a:bodyPr>
          <a:lstStyle/>
          <a:p>
            <a:r>
              <a:rPr lang="en-CA" dirty="0"/>
              <a:t>Although the employee’s conduct was </a:t>
            </a:r>
            <a:r>
              <a:rPr lang="en-CA" dirty="0" smtClean="0"/>
              <a:t>sufficient </a:t>
            </a:r>
            <a:r>
              <a:rPr lang="en-CA" dirty="0"/>
              <a:t>to </a:t>
            </a:r>
            <a:r>
              <a:rPr lang="en-CA" dirty="0" smtClean="0"/>
              <a:t>establish </a:t>
            </a:r>
            <a:r>
              <a:rPr lang="en-CA" dirty="0"/>
              <a:t>just cause, the Ontario Court of Appeal found that </a:t>
            </a:r>
            <a:r>
              <a:rPr lang="en-CA" dirty="0" smtClean="0"/>
              <a:t>the employee was entitled to termination pay pursuant to Section 54 of the </a:t>
            </a:r>
            <a:r>
              <a:rPr lang="en-CA" i="1" dirty="0" smtClean="0"/>
              <a:t>ESA </a:t>
            </a:r>
            <a:r>
              <a:rPr lang="en-CA" dirty="0" smtClean="0"/>
              <a:t>in the amount of eight (8) weeks.</a:t>
            </a:r>
          </a:p>
          <a:p>
            <a:r>
              <a:rPr lang="en-US" dirty="0" smtClean="0"/>
              <a:t>Court of Appeal found that the employee’s conduct did not meet the “wilful misconduct</a:t>
            </a:r>
            <a:r>
              <a:rPr lang="en-US" dirty="0"/>
              <a:t>” threshold, </a:t>
            </a:r>
            <a:r>
              <a:rPr lang="en-US" dirty="0" smtClean="0"/>
              <a:t>i.e. </a:t>
            </a:r>
            <a:r>
              <a:rPr lang="en-US" b="1" dirty="0" smtClean="0"/>
              <a:t>“wilful </a:t>
            </a:r>
            <a:r>
              <a:rPr lang="en-US" b="1" dirty="0"/>
              <a:t>misconduct, disobedience or wilful neglect of duty that is not trivial and has not been condoned by the </a:t>
            </a:r>
            <a:r>
              <a:rPr lang="en-US" b="1" dirty="0" smtClean="0"/>
              <a:t>employer”</a:t>
            </a:r>
            <a:r>
              <a:rPr lang="en-US" dirty="0" smtClean="0"/>
              <a:t> as set out in </a:t>
            </a:r>
            <a:r>
              <a:rPr lang="en-CA" dirty="0"/>
              <a:t>s</a:t>
            </a:r>
            <a:r>
              <a:rPr lang="en-CA" dirty="0" smtClean="0"/>
              <a:t>ections 2(1)3 and 9(1)6 of the </a:t>
            </a:r>
            <a:r>
              <a:rPr lang="en-CA" i="1" dirty="0" smtClean="0"/>
              <a:t>Termination and Severance of Employment, </a:t>
            </a:r>
            <a:r>
              <a:rPr lang="en-CA" dirty="0" smtClean="0"/>
              <a:t>O. Reg 288/01, a Regulation enacted pursuant to the </a:t>
            </a:r>
            <a:r>
              <a:rPr lang="en-CA" i="1" dirty="0" smtClean="0"/>
              <a:t>ESA</a:t>
            </a:r>
            <a:r>
              <a:rPr lang="en-CA" dirty="0" smtClean="0"/>
              <a:t>.</a:t>
            </a:r>
          </a:p>
          <a:p>
            <a:r>
              <a:rPr lang="en-US" dirty="0" smtClean="0"/>
              <a:t>Therefore, the employee was entitled to termination pay pursuant to the </a:t>
            </a:r>
            <a:r>
              <a:rPr lang="en-US" i="1" dirty="0" smtClean="0"/>
              <a:t>ESA</a:t>
            </a:r>
            <a:r>
              <a:rPr lang="en-US" dirty="0" smtClean="0"/>
              <a:t> (no evidence in the record that employer had an annual payroll of at least $2.5 million, otherwise </a:t>
            </a:r>
            <a:r>
              <a:rPr lang="en-US" i="1" dirty="0" smtClean="0"/>
              <a:t>ESA </a:t>
            </a:r>
            <a:r>
              <a:rPr lang="en-US" dirty="0" smtClean="0"/>
              <a:t>severance pay would have been awarded as well).</a:t>
            </a:r>
            <a:endParaRPr lang="en-CA" dirty="0"/>
          </a:p>
        </p:txBody>
      </p:sp>
    </p:spTree>
    <p:extLst>
      <p:ext uri="{BB962C8B-B14F-4D97-AF65-F5344CB8AC3E}">
        <p14:creationId xmlns:p14="http://schemas.microsoft.com/office/powerpoint/2010/main" val="2484950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2800" b="1" i="1" dirty="0"/>
              <a:t>Render v. ThyssenKrupp Elevator (Canada) Limited</a:t>
            </a:r>
            <a:r>
              <a:rPr lang="en-CA" sz="2800" b="1" dirty="0"/>
              <a:t>, 2022 ONCA 310</a:t>
            </a:r>
            <a:endParaRPr lang="en-CA" dirty="0"/>
          </a:p>
        </p:txBody>
      </p:sp>
      <p:sp>
        <p:nvSpPr>
          <p:cNvPr id="3" name="Content Placeholder 2"/>
          <p:cNvSpPr>
            <a:spLocks noGrp="1"/>
          </p:cNvSpPr>
          <p:nvPr>
            <p:ph idx="1"/>
          </p:nvPr>
        </p:nvSpPr>
        <p:spPr/>
        <p:txBody>
          <a:bodyPr>
            <a:normAutofit/>
          </a:bodyPr>
          <a:lstStyle/>
          <a:p>
            <a:r>
              <a:rPr lang="en-CA" dirty="0" smtClean="0"/>
              <a:t>“wilful misconduct” threshold is higher standard than just cause at common law </a:t>
            </a:r>
          </a:p>
          <a:p>
            <a:r>
              <a:rPr lang="en-CA" dirty="0" smtClean="0"/>
              <a:t>“Wilful”: The employer must show that the misconduct was intentional or deliberate and that the employee purposefully engaged in conduct that he or she knew to be serious misconduct. It involves an assessment of subjective intent.</a:t>
            </a:r>
          </a:p>
        </p:txBody>
      </p:sp>
    </p:spTree>
    <p:extLst>
      <p:ext uri="{BB962C8B-B14F-4D97-AF65-F5344CB8AC3E}">
        <p14:creationId xmlns:p14="http://schemas.microsoft.com/office/powerpoint/2010/main" val="4141436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2800" b="1" i="1" dirty="0"/>
              <a:t>Render v. ThyssenKrupp Elevator (Canada) Limited</a:t>
            </a:r>
            <a:r>
              <a:rPr lang="en-CA" sz="2800" b="1" dirty="0"/>
              <a:t>, 2022 ONCA 310</a:t>
            </a:r>
            <a:endParaRPr lang="en-CA" dirty="0"/>
          </a:p>
        </p:txBody>
      </p:sp>
      <p:sp>
        <p:nvSpPr>
          <p:cNvPr id="3" name="Content Placeholder 2"/>
          <p:cNvSpPr>
            <a:spLocks noGrp="1"/>
          </p:cNvSpPr>
          <p:nvPr>
            <p:ph idx="1"/>
          </p:nvPr>
        </p:nvSpPr>
        <p:spPr/>
        <p:txBody>
          <a:bodyPr>
            <a:normAutofit/>
          </a:bodyPr>
          <a:lstStyle/>
          <a:p>
            <a:r>
              <a:rPr lang="en-CA" dirty="0" smtClean="0"/>
              <a:t>The Court of Appeal concluded that the appellant’s conduct did not rise to the level of wilful misconduct as the conduct was not </a:t>
            </a:r>
            <a:r>
              <a:rPr lang="en-CA" b="1" dirty="0" smtClean="0"/>
              <a:t>preplanned. </a:t>
            </a:r>
            <a:r>
              <a:rPr lang="en-CA" dirty="0" smtClean="0"/>
              <a:t>Rather, the appellant’s conduct was done in the heat of the moment. </a:t>
            </a:r>
          </a:p>
          <a:p>
            <a:r>
              <a:rPr lang="en-CA" b="1" dirty="0" smtClean="0"/>
              <a:t>Takeaways: </a:t>
            </a:r>
            <a:r>
              <a:rPr lang="en-CA" dirty="0" smtClean="0"/>
              <a:t>single incident of sexual harassment can result in termination for just cause.</a:t>
            </a:r>
          </a:p>
          <a:p>
            <a:r>
              <a:rPr lang="en-US" b="1" dirty="0" smtClean="0"/>
              <a:t>Case introduces “preplanned” element to </a:t>
            </a:r>
            <a:r>
              <a:rPr lang="en-US" b="1" i="1" dirty="0" smtClean="0"/>
              <a:t>ESA </a:t>
            </a:r>
            <a:r>
              <a:rPr lang="en-US" b="1" dirty="0" smtClean="0"/>
              <a:t>“wilful misconduct” standard</a:t>
            </a:r>
            <a:endParaRPr lang="en-CA" b="1" dirty="0"/>
          </a:p>
        </p:txBody>
      </p:sp>
    </p:spTree>
    <p:extLst>
      <p:ext uri="{BB962C8B-B14F-4D97-AF65-F5344CB8AC3E}">
        <p14:creationId xmlns:p14="http://schemas.microsoft.com/office/powerpoint/2010/main" val="3428471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7250" y="2266950"/>
            <a:ext cx="10515600" cy="3676650"/>
          </a:xfrm>
        </p:spPr>
        <p:txBody>
          <a:bodyPr>
            <a:noAutofit/>
          </a:bodyPr>
          <a:lstStyle/>
          <a:p>
            <a:pPr marL="0" indent="0">
              <a:buNone/>
            </a:pPr>
            <a:endParaRPr lang="en-US" sz="4000" b="1" cap="all" dirty="0">
              <a:ea typeface="+mj-ea"/>
              <a:cs typeface="+mj-cs"/>
            </a:endParaRPr>
          </a:p>
          <a:p>
            <a:pPr marL="0" indent="0" algn="ctr">
              <a:lnSpc>
                <a:spcPct val="150000"/>
              </a:lnSpc>
              <a:buNone/>
            </a:pPr>
            <a:r>
              <a:rPr lang="en-US" sz="4000" b="1" cap="all" dirty="0">
                <a:ea typeface="+mj-ea"/>
                <a:cs typeface="+mj-cs"/>
              </a:rPr>
              <a:t>Welcome to today’s HR/Employment Webinar  </a:t>
            </a:r>
          </a:p>
          <a:p>
            <a:pPr marL="0" indent="0" algn="ctr">
              <a:lnSpc>
                <a:spcPct val="150000"/>
              </a:lnSpc>
              <a:buNone/>
            </a:pPr>
            <a:r>
              <a:rPr lang="en-US" sz="4000" b="1" cap="all" dirty="0" smtClean="0">
                <a:ea typeface="+mj-ea"/>
                <a:cs typeface="+mj-cs"/>
              </a:rPr>
              <a:t>December 14, 2022</a:t>
            </a:r>
            <a:endParaRPr lang="en-US" sz="4000" b="1" cap="all" dirty="0">
              <a:ea typeface="+mj-ea"/>
              <a:cs typeface="+mj-cs"/>
            </a:endParaRPr>
          </a:p>
        </p:txBody>
      </p:sp>
    </p:spTree>
    <p:extLst>
      <p:ext uri="{BB962C8B-B14F-4D97-AF65-F5344CB8AC3E}">
        <p14:creationId xmlns:p14="http://schemas.microsoft.com/office/powerpoint/2010/main" val="20704628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9101"/>
            <a:ext cx="12192000" cy="708247"/>
          </a:xfrm>
        </p:spPr>
        <p:txBody>
          <a:bodyPr>
            <a:noAutofit/>
          </a:bodyPr>
          <a:lstStyle/>
          <a:p>
            <a:r>
              <a:rPr lang="en-CA" sz="3200" b="1" dirty="0" smtClean="0"/>
              <a:t>4. </a:t>
            </a:r>
            <a:r>
              <a:rPr lang="en-CA" sz="3200" b="1" i="1" dirty="0" smtClean="0"/>
              <a:t>Rahman v. Cannon Design Architecture Inc</a:t>
            </a:r>
            <a:r>
              <a:rPr lang="en-CA" sz="3200" b="1" dirty="0" smtClean="0"/>
              <a:t>., 2022 ONCA 451</a:t>
            </a:r>
            <a:endParaRPr lang="en-CA" sz="3200" b="1" dirty="0"/>
          </a:p>
        </p:txBody>
      </p:sp>
      <p:sp>
        <p:nvSpPr>
          <p:cNvPr id="3" name="Content Placeholder 2"/>
          <p:cNvSpPr>
            <a:spLocks noGrp="1"/>
          </p:cNvSpPr>
          <p:nvPr>
            <p:ph idx="1"/>
          </p:nvPr>
        </p:nvSpPr>
        <p:spPr/>
        <p:txBody>
          <a:bodyPr/>
          <a:lstStyle/>
          <a:p>
            <a:r>
              <a:rPr lang="en-CA" dirty="0" smtClean="0"/>
              <a:t>The employee brought an action claiming damages for wrongful dismissal following her without cause termination.</a:t>
            </a:r>
          </a:p>
          <a:p>
            <a:r>
              <a:rPr lang="en-CA" dirty="0" smtClean="0"/>
              <a:t>Employee argued that termination provision was unlawful based on a </a:t>
            </a:r>
            <a:r>
              <a:rPr lang="en-CA" i="1" dirty="0" smtClean="0"/>
              <a:t>Waksdale </a:t>
            </a:r>
            <a:r>
              <a:rPr lang="en-CA" dirty="0" smtClean="0"/>
              <a:t>violation (i.e. if any part of the termination provisions offend the </a:t>
            </a:r>
            <a:r>
              <a:rPr lang="en-CA" i="1" dirty="0" smtClean="0"/>
              <a:t>ESA, </a:t>
            </a:r>
            <a:r>
              <a:rPr lang="en-CA" dirty="0" smtClean="0"/>
              <a:t>the entire termination scheme is unenforceable)</a:t>
            </a:r>
          </a:p>
        </p:txBody>
      </p:sp>
    </p:spTree>
    <p:extLst>
      <p:ext uri="{BB962C8B-B14F-4D97-AF65-F5344CB8AC3E}">
        <p14:creationId xmlns:p14="http://schemas.microsoft.com/office/powerpoint/2010/main" val="2347429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9101"/>
            <a:ext cx="12192000" cy="708247"/>
          </a:xfrm>
        </p:spPr>
        <p:txBody>
          <a:bodyPr>
            <a:noAutofit/>
          </a:bodyPr>
          <a:lstStyle/>
          <a:p>
            <a:r>
              <a:rPr lang="en-CA" sz="3200" b="1" i="1" dirty="0" smtClean="0"/>
              <a:t>Rahman v. Cannon Design Architecture Inc</a:t>
            </a:r>
            <a:r>
              <a:rPr lang="en-CA" sz="3200" b="1" dirty="0" smtClean="0"/>
              <a:t>., 2022 ONCA 451</a:t>
            </a:r>
            <a:endParaRPr lang="en-CA" sz="3200" b="1" dirty="0"/>
          </a:p>
        </p:txBody>
      </p:sp>
      <p:sp>
        <p:nvSpPr>
          <p:cNvPr id="3" name="Content Placeholder 2"/>
          <p:cNvSpPr>
            <a:spLocks noGrp="1"/>
          </p:cNvSpPr>
          <p:nvPr>
            <p:ph idx="1"/>
          </p:nvPr>
        </p:nvSpPr>
        <p:spPr/>
        <p:txBody>
          <a:bodyPr/>
          <a:lstStyle/>
          <a:p>
            <a:r>
              <a:rPr lang="en-CA" dirty="0" smtClean="0"/>
              <a:t>Ontario Superior Court (Justice Dunphy) found that the termination provisions complied with the </a:t>
            </a:r>
            <a:r>
              <a:rPr lang="en-CA" i="1" dirty="0" smtClean="0"/>
              <a:t>ESA </a:t>
            </a:r>
            <a:r>
              <a:rPr lang="en-CA" dirty="0" smtClean="0"/>
              <a:t>and concluded that they governed the plaintiff’s termination.</a:t>
            </a:r>
          </a:p>
          <a:p>
            <a:r>
              <a:rPr lang="en-CA" dirty="0" smtClean="0"/>
              <a:t>The court rejected the employee’s argument that the termination for cause provisions violated the </a:t>
            </a:r>
            <a:r>
              <a:rPr lang="en-CA" i="1" dirty="0" smtClean="0"/>
              <a:t>ESA </a:t>
            </a:r>
          </a:p>
          <a:p>
            <a:r>
              <a:rPr lang="en-CA" dirty="0" smtClean="0"/>
              <a:t>Court found that the plaintiff had obtained independent legal advice about the offer of employment, the plaintiff was a “woman of experience and sophistication” and the parties’ subjective intention was to comply with the </a:t>
            </a:r>
            <a:r>
              <a:rPr lang="en-CA" i="1" dirty="0" smtClean="0"/>
              <a:t>ESA </a:t>
            </a:r>
            <a:r>
              <a:rPr lang="en-CA" dirty="0" smtClean="0"/>
              <a:t>minimum standards.</a:t>
            </a:r>
          </a:p>
        </p:txBody>
      </p:sp>
    </p:spTree>
    <p:extLst>
      <p:ext uri="{BB962C8B-B14F-4D97-AF65-F5344CB8AC3E}">
        <p14:creationId xmlns:p14="http://schemas.microsoft.com/office/powerpoint/2010/main" val="2912175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9101"/>
            <a:ext cx="12192000" cy="708247"/>
          </a:xfrm>
        </p:spPr>
        <p:txBody>
          <a:bodyPr>
            <a:noAutofit/>
          </a:bodyPr>
          <a:lstStyle/>
          <a:p>
            <a:r>
              <a:rPr lang="en-CA" sz="3200" b="1" i="1" dirty="0" smtClean="0"/>
              <a:t>Rahman v. Cannon Design Architecture Inc</a:t>
            </a:r>
            <a:r>
              <a:rPr lang="en-CA" sz="3200" b="1" dirty="0" smtClean="0"/>
              <a:t>., 2022 ONCA 451</a:t>
            </a:r>
            <a:endParaRPr lang="en-CA" sz="3200" b="1" dirty="0"/>
          </a:p>
        </p:txBody>
      </p:sp>
      <p:sp>
        <p:nvSpPr>
          <p:cNvPr id="3" name="Content Placeholder 2"/>
          <p:cNvSpPr>
            <a:spLocks noGrp="1"/>
          </p:cNvSpPr>
          <p:nvPr>
            <p:ph idx="1"/>
          </p:nvPr>
        </p:nvSpPr>
        <p:spPr/>
        <p:txBody>
          <a:bodyPr/>
          <a:lstStyle/>
          <a:p>
            <a:r>
              <a:rPr lang="en-CA" dirty="0" smtClean="0"/>
              <a:t>The Court of Appeal overturned Justice Dunphy’s decision and concluded that the with-cause termination provision did violate the </a:t>
            </a:r>
            <a:r>
              <a:rPr lang="en-CA" i="1" dirty="0" smtClean="0"/>
              <a:t>ESA</a:t>
            </a:r>
            <a:r>
              <a:rPr lang="en-CA" dirty="0" smtClean="0"/>
              <a:t> and as a result, the termination section in the plaintiff’s contract was void.</a:t>
            </a:r>
          </a:p>
          <a:p>
            <a:r>
              <a:rPr lang="en-CA" dirty="0" smtClean="0"/>
              <a:t>In particular, the Court of Appeal concluded that the employee’s level of sophistication and the fact that she obtained independent legal advice are irrelevant when determining whether the termination language itself is enforceable</a:t>
            </a:r>
          </a:p>
        </p:txBody>
      </p:sp>
    </p:spTree>
    <p:extLst>
      <p:ext uri="{BB962C8B-B14F-4D97-AF65-F5344CB8AC3E}">
        <p14:creationId xmlns:p14="http://schemas.microsoft.com/office/powerpoint/2010/main" val="2472848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9101"/>
            <a:ext cx="12192000" cy="708247"/>
          </a:xfrm>
        </p:spPr>
        <p:txBody>
          <a:bodyPr>
            <a:noAutofit/>
          </a:bodyPr>
          <a:lstStyle/>
          <a:p>
            <a:r>
              <a:rPr lang="en-CA" sz="3200" b="1" i="1" dirty="0" smtClean="0"/>
              <a:t>Rahman v. Cannon Design Architecture Inc</a:t>
            </a:r>
            <a:r>
              <a:rPr lang="en-CA" sz="3200" b="1" dirty="0" smtClean="0"/>
              <a:t>., 2022 ONCA 451</a:t>
            </a:r>
            <a:endParaRPr lang="en-CA" sz="3200" b="1" dirty="0"/>
          </a:p>
        </p:txBody>
      </p:sp>
      <p:sp>
        <p:nvSpPr>
          <p:cNvPr id="3" name="Content Placeholder 2"/>
          <p:cNvSpPr>
            <a:spLocks noGrp="1"/>
          </p:cNvSpPr>
          <p:nvPr>
            <p:ph idx="1"/>
          </p:nvPr>
        </p:nvSpPr>
        <p:spPr/>
        <p:txBody>
          <a:bodyPr/>
          <a:lstStyle/>
          <a:p>
            <a:r>
              <a:rPr lang="en-CA" dirty="0" smtClean="0"/>
              <a:t>This decision is an application of the principles outlined in </a:t>
            </a:r>
            <a:r>
              <a:rPr lang="en-CA" i="1" dirty="0" smtClean="0"/>
              <a:t>Waksdale v. Swegon North America, </a:t>
            </a:r>
            <a:r>
              <a:rPr lang="en-CA" dirty="0" smtClean="0"/>
              <a:t>2020 ONCA 391 where an unenforceable termination provision was found to invalidate the employment contract’s entire termination scheme.</a:t>
            </a:r>
          </a:p>
        </p:txBody>
      </p:sp>
    </p:spTree>
    <p:extLst>
      <p:ext uri="{BB962C8B-B14F-4D97-AF65-F5344CB8AC3E}">
        <p14:creationId xmlns:p14="http://schemas.microsoft.com/office/powerpoint/2010/main" val="4189781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338" y="1561980"/>
            <a:ext cx="11031828" cy="708247"/>
          </a:xfrm>
        </p:spPr>
        <p:txBody>
          <a:bodyPr>
            <a:noAutofit/>
          </a:bodyPr>
          <a:lstStyle/>
          <a:p>
            <a:r>
              <a:rPr lang="en-CA" sz="2800" dirty="0" smtClean="0"/>
              <a:t>5. </a:t>
            </a:r>
            <a:r>
              <a:rPr lang="en-CA" sz="2800" b="1" i="1" dirty="0" smtClean="0"/>
              <a:t>Weilgosh v. London District Catholic School Board, </a:t>
            </a:r>
            <a:r>
              <a:rPr lang="en-CA" sz="2800" b="1" dirty="0" smtClean="0"/>
              <a:t>2022 HRTO 1194</a:t>
            </a:r>
            <a:endParaRPr lang="en-CA" sz="3600" dirty="0"/>
          </a:p>
        </p:txBody>
      </p:sp>
      <p:sp>
        <p:nvSpPr>
          <p:cNvPr id="3" name="Content Placeholder 2"/>
          <p:cNvSpPr>
            <a:spLocks noGrp="1"/>
          </p:cNvSpPr>
          <p:nvPr>
            <p:ph idx="1"/>
          </p:nvPr>
        </p:nvSpPr>
        <p:spPr/>
        <p:txBody>
          <a:bodyPr/>
          <a:lstStyle/>
          <a:p>
            <a:r>
              <a:rPr lang="en-CA" dirty="0" smtClean="0"/>
              <a:t>In </a:t>
            </a:r>
            <a:r>
              <a:rPr lang="en-CA" i="1" dirty="0" smtClean="0"/>
              <a:t>Weilgosh, </a:t>
            </a:r>
            <a:r>
              <a:rPr lang="en-CA" dirty="0" smtClean="0"/>
              <a:t>the Human Rights Tribunal of Ontario (the “Tribunal”) addressed the issue of whether it had jurisdiction to hear human rights matters raised in two applications involving unionized employees.</a:t>
            </a:r>
          </a:p>
          <a:p>
            <a:r>
              <a:rPr lang="en-CA" dirty="0" smtClean="0"/>
              <a:t>The issue to be decided was whether the allegations made under the Ontario </a:t>
            </a:r>
            <a:r>
              <a:rPr lang="en-CA" i="1" dirty="0" smtClean="0"/>
              <a:t>Human Rights Code </a:t>
            </a:r>
            <a:r>
              <a:rPr lang="en-CA" dirty="0" smtClean="0"/>
              <a:t>fell within the exclusive jurisdiction of a labour arbitrator or whether the Tribunal had concurrent jurisdiction to adjudicate human rights complaints made by unionized employees directly against their employers.</a:t>
            </a:r>
            <a:endParaRPr lang="en-CA" dirty="0"/>
          </a:p>
        </p:txBody>
      </p:sp>
    </p:spTree>
    <p:extLst>
      <p:ext uri="{BB962C8B-B14F-4D97-AF65-F5344CB8AC3E}">
        <p14:creationId xmlns:p14="http://schemas.microsoft.com/office/powerpoint/2010/main" val="897499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338" y="1561980"/>
            <a:ext cx="11031828" cy="708247"/>
          </a:xfrm>
        </p:spPr>
        <p:txBody>
          <a:bodyPr>
            <a:noAutofit/>
          </a:bodyPr>
          <a:lstStyle/>
          <a:p>
            <a:r>
              <a:rPr lang="en-CA" sz="2800" dirty="0" smtClean="0"/>
              <a:t> </a:t>
            </a:r>
            <a:r>
              <a:rPr lang="en-CA" sz="2800" b="1" i="1" dirty="0" smtClean="0"/>
              <a:t>Weilgosh v. London District Catholic School Board, </a:t>
            </a:r>
            <a:r>
              <a:rPr lang="en-CA" sz="2800" b="1" dirty="0" smtClean="0"/>
              <a:t>2022 HRTO 1194</a:t>
            </a:r>
            <a:endParaRPr lang="en-CA" sz="3600" dirty="0"/>
          </a:p>
        </p:txBody>
      </p:sp>
      <p:sp>
        <p:nvSpPr>
          <p:cNvPr id="3" name="Content Placeholder 2"/>
          <p:cNvSpPr>
            <a:spLocks noGrp="1"/>
          </p:cNvSpPr>
          <p:nvPr>
            <p:ph idx="1"/>
          </p:nvPr>
        </p:nvSpPr>
        <p:spPr/>
        <p:txBody>
          <a:bodyPr/>
          <a:lstStyle/>
          <a:p>
            <a:r>
              <a:rPr lang="en-CA" i="1" dirty="0" smtClean="0"/>
              <a:t>Weilgosh </a:t>
            </a:r>
            <a:r>
              <a:rPr lang="en-CA" dirty="0" smtClean="0"/>
              <a:t>addresses how the recent Supreme Court of Canada decision in </a:t>
            </a:r>
            <a:r>
              <a:rPr lang="en-CA" i="1" dirty="0" smtClean="0"/>
              <a:t>North Regional Health Authority v. Horrocks, </a:t>
            </a:r>
            <a:r>
              <a:rPr lang="en-CA" dirty="0" smtClean="0"/>
              <a:t>2021 SCC 42 applies in Ontario.</a:t>
            </a:r>
          </a:p>
          <a:p>
            <a:r>
              <a:rPr lang="en-CA" i="1" dirty="0" smtClean="0"/>
              <a:t>Horrocks </a:t>
            </a:r>
            <a:r>
              <a:rPr lang="en-CA" dirty="0" smtClean="0"/>
              <a:t>held that the Manitoba </a:t>
            </a:r>
            <a:r>
              <a:rPr lang="en-CA" i="1" dirty="0" smtClean="0"/>
              <a:t>Labour Relations Act, </a:t>
            </a:r>
            <a:r>
              <a:rPr lang="en-CA" dirty="0" smtClean="0"/>
              <a:t>like the Ontario </a:t>
            </a:r>
            <a:r>
              <a:rPr lang="en-CA" i="1" dirty="0" smtClean="0"/>
              <a:t>Labour Relations Act, </a:t>
            </a:r>
            <a:r>
              <a:rPr lang="en-CA" dirty="0" smtClean="0"/>
              <a:t>granted exclusive jurisdiction to labour arbitrators over all disputes arising from collective agreements. However, other statutes may “carve into” that jurisdiction if this was the clear intent of the legislature.</a:t>
            </a:r>
          </a:p>
        </p:txBody>
      </p:sp>
    </p:spTree>
    <p:extLst>
      <p:ext uri="{BB962C8B-B14F-4D97-AF65-F5344CB8AC3E}">
        <p14:creationId xmlns:p14="http://schemas.microsoft.com/office/powerpoint/2010/main" val="208533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338" y="1561980"/>
            <a:ext cx="11031828" cy="708247"/>
          </a:xfrm>
        </p:spPr>
        <p:txBody>
          <a:bodyPr>
            <a:noAutofit/>
          </a:bodyPr>
          <a:lstStyle/>
          <a:p>
            <a:r>
              <a:rPr lang="en-CA" sz="2800" dirty="0" smtClean="0"/>
              <a:t> </a:t>
            </a:r>
            <a:r>
              <a:rPr lang="en-CA" sz="2800" b="1" i="1" dirty="0" smtClean="0"/>
              <a:t>Weilgosh v. London District Catholic School Board, </a:t>
            </a:r>
            <a:r>
              <a:rPr lang="en-CA" sz="2800" b="1" dirty="0" smtClean="0"/>
              <a:t>2022 HRTO 1194</a:t>
            </a:r>
            <a:endParaRPr lang="en-CA" sz="3600" dirty="0"/>
          </a:p>
        </p:txBody>
      </p:sp>
      <p:sp>
        <p:nvSpPr>
          <p:cNvPr id="3" name="Content Placeholder 2"/>
          <p:cNvSpPr>
            <a:spLocks noGrp="1"/>
          </p:cNvSpPr>
          <p:nvPr>
            <p:ph idx="1"/>
          </p:nvPr>
        </p:nvSpPr>
        <p:spPr/>
        <p:txBody>
          <a:bodyPr>
            <a:normAutofit/>
          </a:bodyPr>
          <a:lstStyle/>
          <a:p>
            <a:r>
              <a:rPr lang="en-CA" dirty="0" smtClean="0"/>
              <a:t>The Tribunal determined that it continues </a:t>
            </a:r>
            <a:r>
              <a:rPr lang="en-CA" dirty="0"/>
              <a:t>to have jurisdiction to adjudicate human rights complaints advanced by unionized employees, despite the Supreme Court of Canada decision of </a:t>
            </a:r>
            <a:r>
              <a:rPr lang="en-CA" i="1" dirty="0" smtClean="0"/>
              <a:t>Horrocks.</a:t>
            </a:r>
          </a:p>
          <a:p>
            <a:r>
              <a:rPr lang="en-CA" dirty="0" smtClean="0"/>
              <a:t>The Tribunal found that the broad language used in the Ontario </a:t>
            </a:r>
            <a:r>
              <a:rPr lang="en-CA" i="1" dirty="0" smtClean="0"/>
              <a:t>Human Rights Code </a:t>
            </a:r>
            <a:r>
              <a:rPr lang="en-CA" dirty="0" smtClean="0"/>
              <a:t>regarding certain deferral and dismissal powers (sections of 45 and 45.1 of the </a:t>
            </a:r>
            <a:r>
              <a:rPr lang="en-CA" i="1" dirty="0" smtClean="0"/>
              <a:t>Code)</a:t>
            </a:r>
            <a:r>
              <a:rPr lang="en-CA" dirty="0"/>
              <a:t> </a:t>
            </a:r>
            <a:r>
              <a:rPr lang="en-CA" dirty="0" smtClean="0"/>
              <a:t>indicated that the Ontario Legislature intended for overlapping jurisdiction (these sections contemplate scenarios in which there are concurrent proceedings)</a:t>
            </a:r>
          </a:p>
          <a:p>
            <a:pPr marL="0" indent="0">
              <a:buNone/>
            </a:pPr>
            <a:endParaRPr lang="en-CA" dirty="0"/>
          </a:p>
        </p:txBody>
      </p:sp>
    </p:spTree>
    <p:extLst>
      <p:ext uri="{BB962C8B-B14F-4D97-AF65-F5344CB8AC3E}">
        <p14:creationId xmlns:p14="http://schemas.microsoft.com/office/powerpoint/2010/main" val="4084062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338" y="1561980"/>
            <a:ext cx="11031828" cy="956072"/>
          </a:xfrm>
        </p:spPr>
        <p:txBody>
          <a:bodyPr>
            <a:noAutofit/>
          </a:bodyPr>
          <a:lstStyle/>
          <a:p>
            <a:r>
              <a:rPr lang="en-CA" sz="2800" dirty="0" smtClean="0"/>
              <a:t> </a:t>
            </a:r>
            <a:r>
              <a:rPr lang="en-CA" sz="2800" b="1" i="1" dirty="0" smtClean="0"/>
              <a:t>Weilgosh v. London District Catholic School Board, </a:t>
            </a:r>
            <a:r>
              <a:rPr lang="en-CA" sz="2800" b="1" dirty="0" smtClean="0"/>
              <a:t>2022 HRTO 1194</a:t>
            </a:r>
            <a:endParaRPr lang="en-CA" sz="2800" dirty="0"/>
          </a:p>
        </p:txBody>
      </p:sp>
      <p:sp>
        <p:nvSpPr>
          <p:cNvPr id="3" name="Content Placeholder 2"/>
          <p:cNvSpPr>
            <a:spLocks noGrp="1"/>
          </p:cNvSpPr>
          <p:nvPr>
            <p:ph idx="1"/>
          </p:nvPr>
        </p:nvSpPr>
        <p:spPr>
          <a:xfrm>
            <a:off x="863958" y="2518052"/>
            <a:ext cx="10515600" cy="3886686"/>
          </a:xfrm>
        </p:spPr>
        <p:txBody>
          <a:bodyPr/>
          <a:lstStyle/>
          <a:p>
            <a:r>
              <a:rPr lang="en-CA" dirty="0" smtClean="0"/>
              <a:t>This case confirms that unionized employees in Ontario (who work for provincially regulated employers) continue to have the right to file a human rights complaint directly against their employer to the Tribunal; labour arbitrators also have jurisdiction to adjudicate human rights issues through the grievance arbitration process   </a:t>
            </a:r>
          </a:p>
          <a:p>
            <a:pPr marL="0" indent="0">
              <a:buNone/>
            </a:pPr>
            <a:endParaRPr lang="en-CA" dirty="0"/>
          </a:p>
        </p:txBody>
      </p:sp>
    </p:spTree>
    <p:extLst>
      <p:ext uri="{BB962C8B-B14F-4D97-AF65-F5344CB8AC3E}">
        <p14:creationId xmlns:p14="http://schemas.microsoft.com/office/powerpoint/2010/main" val="78849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29501"/>
            <a:ext cx="10515600" cy="708247"/>
          </a:xfrm>
        </p:spPr>
        <p:txBody>
          <a:bodyPr>
            <a:normAutofit/>
          </a:bodyPr>
          <a:lstStyle/>
          <a:p>
            <a:r>
              <a:rPr lang="en-CA" b="1" dirty="0" smtClean="0"/>
              <a:t>6. </a:t>
            </a:r>
            <a:r>
              <a:rPr lang="en-CA" b="1" i="1" dirty="0" smtClean="0"/>
              <a:t>Bowen v. JC Clark Ltd., </a:t>
            </a:r>
            <a:r>
              <a:rPr lang="en-CA" b="1" dirty="0" smtClean="0"/>
              <a:t>2022 ONCA 614</a:t>
            </a:r>
            <a:endParaRPr lang="en-CA" b="1" dirty="0"/>
          </a:p>
        </p:txBody>
      </p:sp>
      <p:sp>
        <p:nvSpPr>
          <p:cNvPr id="3" name="Content Placeholder 2"/>
          <p:cNvSpPr>
            <a:spLocks noGrp="1"/>
          </p:cNvSpPr>
          <p:nvPr>
            <p:ph idx="1"/>
          </p:nvPr>
        </p:nvSpPr>
        <p:spPr>
          <a:xfrm>
            <a:off x="838200" y="2466537"/>
            <a:ext cx="10515600" cy="3886686"/>
          </a:xfrm>
        </p:spPr>
        <p:txBody>
          <a:bodyPr>
            <a:normAutofit fontScale="92500" lnSpcReduction="10000"/>
          </a:bodyPr>
          <a:lstStyle/>
          <a:p>
            <a:r>
              <a:rPr lang="en-CA" dirty="0" smtClean="0"/>
              <a:t>In this case, two portfolio managers commenced a wrongful termination action against the employer, claiming that they were owed $1.3 million in performance fees as a term of their employment.</a:t>
            </a:r>
          </a:p>
          <a:p>
            <a:r>
              <a:rPr lang="en-CA" dirty="0" smtClean="0"/>
              <a:t>The managers entered into an agreement with a senior investment professional where the professional intended to share 50% of his management fees and 100% of his performance fees with them.</a:t>
            </a:r>
          </a:p>
          <a:p>
            <a:r>
              <a:rPr lang="en-CA" dirty="0" smtClean="0"/>
              <a:t>The managers’ subsequently entered into employment agreements with JC Clark, which provided that “at the total discretion of the Company, you may be eligible for a bonus at the end of each fiscal year depending on factors that include your personal performance and the profitability of the Company.”</a:t>
            </a:r>
            <a:endParaRPr lang="en-CA" dirty="0"/>
          </a:p>
        </p:txBody>
      </p:sp>
    </p:spTree>
    <p:extLst>
      <p:ext uri="{BB962C8B-B14F-4D97-AF65-F5344CB8AC3E}">
        <p14:creationId xmlns:p14="http://schemas.microsoft.com/office/powerpoint/2010/main" val="3820992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a:t>Bowen v. JC Clark Ltd., </a:t>
            </a:r>
            <a:r>
              <a:rPr lang="en-CA" b="1" dirty="0"/>
              <a:t>2022 ONCA 614</a:t>
            </a:r>
            <a:endParaRPr lang="en-CA" dirty="0"/>
          </a:p>
        </p:txBody>
      </p:sp>
      <p:sp>
        <p:nvSpPr>
          <p:cNvPr id="3" name="Content Placeholder 2"/>
          <p:cNvSpPr>
            <a:spLocks noGrp="1"/>
          </p:cNvSpPr>
          <p:nvPr>
            <p:ph idx="1"/>
          </p:nvPr>
        </p:nvSpPr>
        <p:spPr>
          <a:xfrm>
            <a:off x="838200" y="2453658"/>
            <a:ext cx="10515600" cy="3886686"/>
          </a:xfrm>
        </p:spPr>
        <p:txBody>
          <a:bodyPr/>
          <a:lstStyle/>
          <a:p>
            <a:r>
              <a:rPr lang="en-CA" dirty="0" smtClean="0"/>
              <a:t>The Ontario Superior Court dismissed the managers’ claim, finding that the investment professional had paid them the performance fees to which they were entitled and that they were not entitled to the share of the performance fees directly from JC Clark.</a:t>
            </a:r>
          </a:p>
          <a:p>
            <a:r>
              <a:rPr lang="en-CA" dirty="0" smtClean="0"/>
              <a:t>In arriving at this decision, the trial judge determined that the managers signed employment agreements which did not provide for any performance fees that would be paid by JC Clark.</a:t>
            </a:r>
            <a:endParaRPr lang="en-CA" dirty="0"/>
          </a:p>
        </p:txBody>
      </p:sp>
    </p:spTree>
    <p:extLst>
      <p:ext uri="{BB962C8B-B14F-4D97-AF65-F5344CB8AC3E}">
        <p14:creationId xmlns:p14="http://schemas.microsoft.com/office/powerpoint/2010/main" val="1723936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This program has been approved for continuing professional development (CPD) hours under Section A of the Continuing Professional Development (CPD) Log of Human Resources Professionals Association (HRPA).</a:t>
            </a:r>
          </a:p>
          <a:p>
            <a:pPr marL="0" indent="0">
              <a:buNone/>
            </a:pPr>
            <a:endParaRPr lang="en-US" dirty="0"/>
          </a:p>
          <a:p>
            <a:pPr marL="0" indent="0">
              <a:buNone/>
            </a:pPr>
            <a:r>
              <a:rPr lang="en-US" dirty="0"/>
              <a:t>This program has been approved and qualifies for 1</a:t>
            </a:r>
            <a:r>
              <a:rPr lang="en-US" dirty="0" smtClean="0"/>
              <a:t> </a:t>
            </a:r>
            <a:r>
              <a:rPr lang="en-US" dirty="0" smtClean="0"/>
              <a:t>substantive </a:t>
            </a:r>
            <a:r>
              <a:rPr lang="en-US" dirty="0" err="1" smtClean="0"/>
              <a:t>CPD</a:t>
            </a:r>
            <a:r>
              <a:rPr lang="en-US" dirty="0" smtClean="0"/>
              <a:t> </a:t>
            </a:r>
            <a:r>
              <a:rPr lang="en-US" smtClean="0"/>
              <a:t>hour with </a:t>
            </a:r>
            <a:r>
              <a:rPr lang="en-US" dirty="0"/>
              <a:t>the Law Society of Ontario. </a:t>
            </a:r>
            <a:endParaRPr lang="en-CA" dirty="0"/>
          </a:p>
          <a:p>
            <a:endParaRPr lang="en-CA" dirty="0"/>
          </a:p>
        </p:txBody>
      </p:sp>
    </p:spTree>
    <p:extLst>
      <p:ext uri="{BB962C8B-B14F-4D97-AF65-F5344CB8AC3E}">
        <p14:creationId xmlns:p14="http://schemas.microsoft.com/office/powerpoint/2010/main" val="36960040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a:t>Bowen v. JC Clark Ltd., </a:t>
            </a:r>
            <a:r>
              <a:rPr lang="en-CA" b="1" dirty="0"/>
              <a:t>2022 ONCA 614</a:t>
            </a:r>
            <a:endParaRPr lang="en-CA" dirty="0"/>
          </a:p>
        </p:txBody>
      </p:sp>
      <p:sp>
        <p:nvSpPr>
          <p:cNvPr id="3" name="Content Placeholder 2"/>
          <p:cNvSpPr>
            <a:spLocks noGrp="1"/>
          </p:cNvSpPr>
          <p:nvPr>
            <p:ph idx="1"/>
          </p:nvPr>
        </p:nvSpPr>
        <p:spPr/>
        <p:txBody>
          <a:bodyPr/>
          <a:lstStyle/>
          <a:p>
            <a:r>
              <a:rPr lang="en-CA" dirty="0" smtClean="0"/>
              <a:t>The Ontario Court of Appeal held that employers must exercise fair and reasonable discretion in awarding discretionary bonuses.</a:t>
            </a:r>
          </a:p>
          <a:p>
            <a:r>
              <a:rPr lang="en-CA" dirty="0" smtClean="0"/>
              <a:t>What constitutes a fair and reasonable exercise of discretion is dependent on the factual context of the case.</a:t>
            </a:r>
          </a:p>
          <a:p>
            <a:r>
              <a:rPr lang="en-CA" dirty="0" smtClean="0"/>
              <a:t>Distribution of discretionary bonuses can be determined by a variety of factors including: corporate performance, individual performance, attitude, teamwork, seniority, position within the company, and length of employment.</a:t>
            </a:r>
            <a:endParaRPr lang="en-CA" dirty="0"/>
          </a:p>
        </p:txBody>
      </p:sp>
    </p:spTree>
    <p:extLst>
      <p:ext uri="{BB962C8B-B14F-4D97-AF65-F5344CB8AC3E}">
        <p14:creationId xmlns:p14="http://schemas.microsoft.com/office/powerpoint/2010/main" val="3155413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a:t>Bowen v. JC Clark Ltd., </a:t>
            </a:r>
            <a:r>
              <a:rPr lang="en-CA" b="1" dirty="0"/>
              <a:t>2022 ONCA 614</a:t>
            </a:r>
            <a:endParaRPr lang="en-CA" dirty="0"/>
          </a:p>
        </p:txBody>
      </p:sp>
      <p:sp>
        <p:nvSpPr>
          <p:cNvPr id="3" name="Content Placeholder 2"/>
          <p:cNvSpPr>
            <a:spLocks noGrp="1"/>
          </p:cNvSpPr>
          <p:nvPr>
            <p:ph idx="1"/>
          </p:nvPr>
        </p:nvSpPr>
        <p:spPr/>
        <p:txBody>
          <a:bodyPr/>
          <a:lstStyle/>
          <a:p>
            <a:r>
              <a:rPr lang="en-CA" dirty="0" smtClean="0"/>
              <a:t>This case serves as a reminder for employers that discretion with respect to bonuses should be exercised in a fair and reasonable manner in the circumstances </a:t>
            </a:r>
          </a:p>
          <a:p>
            <a:r>
              <a:rPr lang="en-CA" dirty="0" smtClean="0"/>
              <a:t>In determining whether to pay discretionary bonuses and the amount of any bonus, employers should consider objective criteria such as the employee’s performance, position, and length of the employment.</a:t>
            </a:r>
            <a:endParaRPr lang="en-CA" dirty="0"/>
          </a:p>
        </p:txBody>
      </p:sp>
    </p:spTree>
    <p:extLst>
      <p:ext uri="{BB962C8B-B14F-4D97-AF65-F5344CB8AC3E}">
        <p14:creationId xmlns:p14="http://schemas.microsoft.com/office/powerpoint/2010/main" val="1899618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t>7. </a:t>
            </a:r>
            <a:r>
              <a:rPr lang="en-CA" b="1" i="1" dirty="0" smtClean="0"/>
              <a:t>Lake v. La Presse, </a:t>
            </a:r>
            <a:r>
              <a:rPr lang="en-CA" b="1" dirty="0" smtClean="0"/>
              <a:t>2022 </a:t>
            </a:r>
            <a:r>
              <a:rPr lang="en-CA" b="1" dirty="0"/>
              <a:t>ONCA </a:t>
            </a:r>
            <a:r>
              <a:rPr lang="en-CA" b="1" dirty="0" smtClean="0"/>
              <a:t>742</a:t>
            </a:r>
            <a:endParaRPr lang="en-CA" dirty="0"/>
          </a:p>
        </p:txBody>
      </p:sp>
      <p:sp>
        <p:nvSpPr>
          <p:cNvPr id="3" name="Content Placeholder 2"/>
          <p:cNvSpPr>
            <a:spLocks noGrp="1"/>
          </p:cNvSpPr>
          <p:nvPr>
            <p:ph idx="1"/>
          </p:nvPr>
        </p:nvSpPr>
        <p:spPr/>
        <p:txBody>
          <a:bodyPr/>
          <a:lstStyle/>
          <a:p>
            <a:pPr>
              <a:spcBef>
                <a:spcPts val="0"/>
              </a:spcBef>
              <a:spcAft>
                <a:spcPts val="400"/>
              </a:spcAft>
            </a:pPr>
            <a:r>
              <a:rPr lang="en-US" dirty="0">
                <a:cs typeface="Calibri" panose="020F0502020204030204" pitchFamily="34" charset="0"/>
              </a:rPr>
              <a:t>The </a:t>
            </a:r>
            <a:r>
              <a:rPr lang="en-US" dirty="0" smtClean="0">
                <a:cs typeface="Calibri" panose="020F0502020204030204" pitchFamily="34" charset="0"/>
              </a:rPr>
              <a:t>employee </a:t>
            </a:r>
            <a:r>
              <a:rPr lang="en-US" dirty="0">
                <a:cs typeface="Calibri" panose="020F0502020204030204" pitchFamily="34" charset="0"/>
              </a:rPr>
              <a:t>commenced an action for damages related to her termination without </a:t>
            </a:r>
            <a:r>
              <a:rPr lang="en-US" dirty="0" smtClean="0">
                <a:cs typeface="Calibri" panose="020F0502020204030204" pitchFamily="34" charset="0"/>
              </a:rPr>
              <a:t>cause.</a:t>
            </a:r>
          </a:p>
          <a:p>
            <a:pPr>
              <a:spcBef>
                <a:spcPts val="0"/>
              </a:spcBef>
              <a:spcAft>
                <a:spcPts val="400"/>
              </a:spcAft>
            </a:pPr>
            <a:r>
              <a:rPr lang="en-US" dirty="0" smtClean="0">
                <a:cs typeface="Calibri" panose="020F0502020204030204" pitchFamily="34" charset="0"/>
              </a:rPr>
              <a:t>After her termination, the plaintiff remained unemployed as of the date of the summary judgment motion, two years after her dismissal.</a:t>
            </a:r>
          </a:p>
          <a:p>
            <a:pPr>
              <a:spcBef>
                <a:spcPts val="0"/>
              </a:spcBef>
              <a:spcAft>
                <a:spcPts val="400"/>
              </a:spcAft>
            </a:pPr>
            <a:r>
              <a:rPr lang="en-US" dirty="0" smtClean="0">
                <a:cs typeface="Calibri" panose="020F0502020204030204" pitchFamily="34" charset="0"/>
              </a:rPr>
              <a:t>While there was no dispute that the plaintiff was terminated without cause and that she was entitled to reasonable notice at common law, the main issues at the summary judgment motion were the length of the common law reasonable notice period and whether the plaintiff’s notice period should be reduced for failure to mitigate.</a:t>
            </a:r>
            <a:endParaRPr lang="en-US" dirty="0">
              <a:cs typeface="Calibri" panose="020F0502020204030204" pitchFamily="34" charset="0"/>
            </a:endParaRPr>
          </a:p>
        </p:txBody>
      </p:sp>
    </p:spTree>
    <p:extLst>
      <p:ext uri="{BB962C8B-B14F-4D97-AF65-F5344CB8AC3E}">
        <p14:creationId xmlns:p14="http://schemas.microsoft.com/office/powerpoint/2010/main" val="1033319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smtClean="0"/>
              <a:t>Lake v. La Presse, </a:t>
            </a:r>
            <a:r>
              <a:rPr lang="en-CA" b="1" dirty="0" smtClean="0"/>
              <a:t>2022 </a:t>
            </a:r>
            <a:r>
              <a:rPr lang="en-CA" b="1" dirty="0"/>
              <a:t>ONCA </a:t>
            </a:r>
            <a:r>
              <a:rPr lang="en-CA" b="1" dirty="0" smtClean="0"/>
              <a:t>742</a:t>
            </a:r>
            <a:endParaRPr lang="en-CA" dirty="0"/>
          </a:p>
        </p:txBody>
      </p:sp>
      <p:sp>
        <p:nvSpPr>
          <p:cNvPr id="3" name="Content Placeholder 2"/>
          <p:cNvSpPr>
            <a:spLocks noGrp="1"/>
          </p:cNvSpPr>
          <p:nvPr>
            <p:ph idx="1"/>
          </p:nvPr>
        </p:nvSpPr>
        <p:spPr/>
        <p:txBody>
          <a:bodyPr>
            <a:normAutofit fontScale="92500" lnSpcReduction="20000"/>
          </a:bodyPr>
          <a:lstStyle/>
          <a:p>
            <a:pPr>
              <a:spcBef>
                <a:spcPts val="0"/>
              </a:spcBef>
              <a:spcAft>
                <a:spcPts val="400"/>
              </a:spcAft>
            </a:pPr>
            <a:r>
              <a:rPr lang="en-US" dirty="0" smtClean="0">
                <a:cs typeface="Calibri" panose="020F0502020204030204" pitchFamily="34" charset="0"/>
              </a:rPr>
              <a:t>In considering the </a:t>
            </a:r>
            <a:r>
              <a:rPr lang="en-US" i="1" dirty="0" smtClean="0">
                <a:cs typeface="Calibri" panose="020F0502020204030204" pitchFamily="34" charset="0"/>
              </a:rPr>
              <a:t>Bardal </a:t>
            </a:r>
            <a:r>
              <a:rPr lang="en-US" dirty="0" smtClean="0">
                <a:cs typeface="Calibri" panose="020F0502020204030204" pitchFamily="34" charset="0"/>
              </a:rPr>
              <a:t>factors, the motion judge fixed the reasonable notice period at eight months.</a:t>
            </a:r>
          </a:p>
          <a:p>
            <a:pPr>
              <a:spcBef>
                <a:spcPts val="0"/>
              </a:spcBef>
              <a:spcAft>
                <a:spcPts val="400"/>
              </a:spcAft>
            </a:pPr>
            <a:r>
              <a:rPr lang="en-US" dirty="0" smtClean="0">
                <a:cs typeface="Calibri" panose="020F0502020204030204" pitchFamily="34" charset="0"/>
              </a:rPr>
              <a:t>On the question of mitigation, the onus was on the employer to establish that the plaintiff failed to mitigate</a:t>
            </a:r>
          </a:p>
          <a:p>
            <a:pPr lvl="1">
              <a:spcBef>
                <a:spcPts val="0"/>
              </a:spcBef>
              <a:spcAft>
                <a:spcPts val="400"/>
              </a:spcAft>
            </a:pPr>
            <a:r>
              <a:rPr lang="en-US" dirty="0" smtClean="0">
                <a:cs typeface="Calibri" panose="020F0502020204030204" pitchFamily="34" charset="0"/>
              </a:rPr>
              <a:t>Two-part analysis: (1) Whether the plaintiff took reasonable steps, and (2) if such steps had been taken, would the employee have likely obtained comparable employment.</a:t>
            </a:r>
          </a:p>
          <a:p>
            <a:pPr>
              <a:spcBef>
                <a:spcPts val="0"/>
              </a:spcBef>
              <a:spcAft>
                <a:spcPts val="400"/>
              </a:spcAft>
            </a:pPr>
            <a:r>
              <a:rPr lang="en-US" dirty="0" smtClean="0">
                <a:cs typeface="Calibri" panose="020F0502020204030204" pitchFamily="34" charset="0"/>
              </a:rPr>
              <a:t>The motion judge concluded that the employee’s steps to mitigate her damages were not reasonable as she waited too long before beginning her job search, she “aimed too high“ in seeking more senior roles, and she did not apply for less senior positions.</a:t>
            </a:r>
          </a:p>
          <a:p>
            <a:pPr>
              <a:spcBef>
                <a:spcPts val="0"/>
              </a:spcBef>
              <a:spcAft>
                <a:spcPts val="400"/>
              </a:spcAft>
            </a:pPr>
            <a:r>
              <a:rPr lang="en-US" dirty="0" smtClean="0">
                <a:cs typeface="Calibri" panose="020F0502020204030204" pitchFamily="34" charset="0"/>
              </a:rPr>
              <a:t>Given this analysis, the motion judge reduced the notice period of eight months to six months to account for the plaintiff’s failure to take reasonable steps to mitigate her damages.</a:t>
            </a:r>
          </a:p>
        </p:txBody>
      </p:sp>
    </p:spTree>
    <p:extLst>
      <p:ext uri="{BB962C8B-B14F-4D97-AF65-F5344CB8AC3E}">
        <p14:creationId xmlns:p14="http://schemas.microsoft.com/office/powerpoint/2010/main" val="2976318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smtClean="0"/>
              <a:t>Lake v. La Presse, </a:t>
            </a:r>
            <a:r>
              <a:rPr lang="en-CA" b="1" dirty="0" smtClean="0"/>
              <a:t>2022 </a:t>
            </a:r>
            <a:r>
              <a:rPr lang="en-CA" b="1" dirty="0"/>
              <a:t>ONCA </a:t>
            </a:r>
            <a:r>
              <a:rPr lang="en-CA" b="1" dirty="0" smtClean="0"/>
              <a:t>742</a:t>
            </a:r>
            <a:endParaRPr lang="en-CA" dirty="0"/>
          </a:p>
        </p:txBody>
      </p:sp>
      <p:sp>
        <p:nvSpPr>
          <p:cNvPr id="3" name="Content Placeholder 2"/>
          <p:cNvSpPr>
            <a:spLocks noGrp="1"/>
          </p:cNvSpPr>
          <p:nvPr>
            <p:ph idx="1"/>
          </p:nvPr>
        </p:nvSpPr>
        <p:spPr/>
        <p:txBody>
          <a:bodyPr>
            <a:normAutofit fontScale="92500" lnSpcReduction="20000"/>
          </a:bodyPr>
          <a:lstStyle/>
          <a:p>
            <a:pPr>
              <a:spcBef>
                <a:spcPts val="0"/>
              </a:spcBef>
              <a:spcAft>
                <a:spcPts val="400"/>
              </a:spcAft>
            </a:pPr>
            <a:r>
              <a:rPr lang="en-US" dirty="0" smtClean="0">
                <a:cs typeface="Calibri" panose="020F0502020204030204" pitchFamily="34" charset="0"/>
              </a:rPr>
              <a:t>The Court of Appeal reversed the trial judge’s decision, holding that the judge erroneously faulted the plaintiff for not applying for positions that pay less than her previous role.</a:t>
            </a:r>
          </a:p>
          <a:p>
            <a:pPr>
              <a:spcBef>
                <a:spcPts val="0"/>
              </a:spcBef>
              <a:spcAft>
                <a:spcPts val="400"/>
              </a:spcAft>
            </a:pPr>
            <a:r>
              <a:rPr lang="en-US" dirty="0" smtClean="0">
                <a:cs typeface="Calibri" panose="020F0502020204030204" pitchFamily="34" charset="0"/>
              </a:rPr>
              <a:t>Court of Appeal awarded an eight (8) months notice period – </a:t>
            </a:r>
            <a:r>
              <a:rPr lang="en-US" b="1" dirty="0" smtClean="0">
                <a:cs typeface="Calibri" panose="020F0502020204030204" pitchFamily="34" charset="0"/>
              </a:rPr>
              <a:t>with no deduction for failure to mitigate </a:t>
            </a:r>
          </a:p>
          <a:p>
            <a:pPr>
              <a:spcBef>
                <a:spcPts val="0"/>
              </a:spcBef>
              <a:spcAft>
                <a:spcPts val="400"/>
              </a:spcAft>
            </a:pPr>
            <a:r>
              <a:rPr lang="en-US" dirty="0" smtClean="0">
                <a:cs typeface="Calibri" panose="020F0502020204030204" pitchFamily="34" charset="0"/>
              </a:rPr>
              <a:t>An employee is only required to seek “comparable employment”, i.e., comparable in status, hours, and remuneration to the position held prior to dismissal.</a:t>
            </a:r>
          </a:p>
          <a:p>
            <a:pPr>
              <a:spcBef>
                <a:spcPts val="0"/>
              </a:spcBef>
              <a:spcAft>
                <a:spcPts val="400"/>
              </a:spcAft>
            </a:pPr>
            <a:r>
              <a:rPr lang="en-US" dirty="0" smtClean="0">
                <a:cs typeface="Calibri" panose="020F0502020204030204" pitchFamily="34" charset="0"/>
              </a:rPr>
              <a:t>The Court of Appeal determined that the trial judge erred in placing too much emphasis on the titles of positions for which the employee applied and failed to properly consider that these positions were similar to her previous work experience.</a:t>
            </a:r>
          </a:p>
        </p:txBody>
      </p:sp>
    </p:spTree>
    <p:extLst>
      <p:ext uri="{BB962C8B-B14F-4D97-AF65-F5344CB8AC3E}">
        <p14:creationId xmlns:p14="http://schemas.microsoft.com/office/powerpoint/2010/main" val="1637988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smtClean="0"/>
              <a:t>Lake v. La Presse, </a:t>
            </a:r>
            <a:r>
              <a:rPr lang="en-CA" b="1" dirty="0" smtClean="0"/>
              <a:t>2022 </a:t>
            </a:r>
            <a:r>
              <a:rPr lang="en-CA" b="1" dirty="0"/>
              <a:t>ONCA </a:t>
            </a:r>
            <a:r>
              <a:rPr lang="en-CA" b="1" dirty="0" smtClean="0"/>
              <a:t>742</a:t>
            </a:r>
            <a:endParaRPr lang="en-CA" dirty="0"/>
          </a:p>
        </p:txBody>
      </p:sp>
      <p:sp>
        <p:nvSpPr>
          <p:cNvPr id="3" name="Content Placeholder 2"/>
          <p:cNvSpPr>
            <a:spLocks noGrp="1"/>
          </p:cNvSpPr>
          <p:nvPr>
            <p:ph idx="1"/>
          </p:nvPr>
        </p:nvSpPr>
        <p:spPr/>
        <p:txBody>
          <a:bodyPr>
            <a:normAutofit/>
          </a:bodyPr>
          <a:lstStyle/>
          <a:p>
            <a:pPr>
              <a:spcBef>
                <a:spcPts val="0"/>
              </a:spcBef>
              <a:spcAft>
                <a:spcPts val="400"/>
              </a:spcAft>
            </a:pPr>
            <a:r>
              <a:rPr lang="en-US" dirty="0" smtClean="0">
                <a:cs typeface="Calibri" panose="020F0502020204030204" pitchFamily="34" charset="0"/>
              </a:rPr>
              <a:t>Takeaway: This case provides that employees are only obliged to seek “comparable employment” to mitigate their damages</a:t>
            </a:r>
            <a:r>
              <a:rPr lang="en-US" dirty="0">
                <a:cs typeface="Calibri" panose="020F0502020204030204" pitchFamily="34" charset="0"/>
              </a:rPr>
              <a:t> </a:t>
            </a:r>
            <a:r>
              <a:rPr lang="en-US" dirty="0" smtClean="0">
                <a:cs typeface="Calibri" panose="020F0502020204030204" pitchFamily="34" charset="0"/>
              </a:rPr>
              <a:t>and are not required to seek out lesser-paying jobs (within reason).</a:t>
            </a:r>
          </a:p>
          <a:p>
            <a:pPr>
              <a:spcBef>
                <a:spcPts val="0"/>
              </a:spcBef>
              <a:spcAft>
                <a:spcPts val="400"/>
              </a:spcAft>
            </a:pPr>
            <a:r>
              <a:rPr lang="en-US" dirty="0" smtClean="0">
                <a:cs typeface="Calibri" panose="020F0502020204030204" pitchFamily="34" charset="0"/>
              </a:rPr>
              <a:t>Employers have the burden to prove that an employee has failed to mitigate their damages</a:t>
            </a:r>
          </a:p>
          <a:p>
            <a:pPr>
              <a:spcBef>
                <a:spcPts val="0"/>
              </a:spcBef>
              <a:spcAft>
                <a:spcPts val="400"/>
              </a:spcAft>
            </a:pPr>
            <a:r>
              <a:rPr lang="en-US" dirty="0" smtClean="0">
                <a:cs typeface="Calibri" panose="020F0502020204030204" pitchFamily="34" charset="0"/>
              </a:rPr>
              <a:t>Employers could locate job listings for comparable positions having regard to the position and compensation and send to employee (or their lawyer)</a:t>
            </a:r>
          </a:p>
        </p:txBody>
      </p:sp>
    </p:spTree>
    <p:extLst>
      <p:ext uri="{BB962C8B-B14F-4D97-AF65-F5344CB8AC3E}">
        <p14:creationId xmlns:p14="http://schemas.microsoft.com/office/powerpoint/2010/main" val="4016005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t>8. </a:t>
            </a:r>
            <a:r>
              <a:rPr lang="en-CA" b="1" i="1" dirty="0" smtClean="0"/>
              <a:t>Dagenais v. Pellerin, </a:t>
            </a:r>
            <a:r>
              <a:rPr lang="en-CA" b="1" dirty="0" smtClean="0"/>
              <a:t>2022 ONCA 76</a:t>
            </a:r>
            <a:endParaRPr lang="en-CA" b="1" i="1" dirty="0"/>
          </a:p>
        </p:txBody>
      </p:sp>
      <p:sp>
        <p:nvSpPr>
          <p:cNvPr id="3" name="Content Placeholder 2"/>
          <p:cNvSpPr>
            <a:spLocks noGrp="1"/>
          </p:cNvSpPr>
          <p:nvPr>
            <p:ph idx="1"/>
          </p:nvPr>
        </p:nvSpPr>
        <p:spPr/>
        <p:txBody>
          <a:bodyPr/>
          <a:lstStyle/>
          <a:p>
            <a:r>
              <a:rPr lang="en-CA" dirty="0" smtClean="0"/>
              <a:t>This case addresses the question of the scope of vicarious liability of an employer for the wrongful acts of an employee in the course and scope of their employment.</a:t>
            </a:r>
          </a:p>
          <a:p>
            <a:r>
              <a:rPr lang="en-CA" dirty="0" smtClean="0"/>
              <a:t>The employee had been instructed by his supervisor to travel to a job site two hours away. While travelling, the employee decided to stop at Tim Horton’s for a coffee and to stretch.  As the employee attempted to turn off the highway, he struck another vehicle.   </a:t>
            </a:r>
          </a:p>
        </p:txBody>
      </p:sp>
    </p:spTree>
    <p:extLst>
      <p:ext uri="{BB962C8B-B14F-4D97-AF65-F5344CB8AC3E}">
        <p14:creationId xmlns:p14="http://schemas.microsoft.com/office/powerpoint/2010/main" val="20124034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smtClean="0"/>
              <a:t>Dagenais v. Pellerin, </a:t>
            </a:r>
            <a:r>
              <a:rPr lang="en-CA" b="1" dirty="0" smtClean="0"/>
              <a:t>2022 ONCA 76</a:t>
            </a:r>
            <a:endParaRPr lang="en-CA" b="1" i="1" dirty="0"/>
          </a:p>
        </p:txBody>
      </p:sp>
      <p:sp>
        <p:nvSpPr>
          <p:cNvPr id="3" name="Content Placeholder 2"/>
          <p:cNvSpPr>
            <a:spLocks noGrp="1"/>
          </p:cNvSpPr>
          <p:nvPr>
            <p:ph idx="1"/>
          </p:nvPr>
        </p:nvSpPr>
        <p:spPr/>
        <p:txBody>
          <a:bodyPr/>
          <a:lstStyle/>
          <a:p>
            <a:r>
              <a:rPr lang="en-CA" dirty="0" smtClean="0"/>
              <a:t>Test for Vicarious Liability (Salmond Test) – Employers are vicariously liable for:</a:t>
            </a:r>
          </a:p>
          <a:p>
            <a:pPr lvl="1"/>
            <a:r>
              <a:rPr lang="en-CA" dirty="0" smtClean="0"/>
              <a:t>Employee acts authorized by the employer;</a:t>
            </a:r>
          </a:p>
          <a:p>
            <a:pPr lvl="1"/>
            <a:r>
              <a:rPr lang="en-CA" dirty="0" smtClean="0"/>
              <a:t>Unauthorized acts so connected with the authorized acts that they may be regarded as modes of doing an authorized act.</a:t>
            </a:r>
          </a:p>
          <a:p>
            <a:r>
              <a:rPr lang="en-CA" dirty="0" smtClean="0"/>
              <a:t>Claimants must show that they have a valid cause of action against an employee for a fault they committed within the scope of their employment.</a:t>
            </a:r>
          </a:p>
          <a:p>
            <a:endParaRPr lang="en-CA" dirty="0"/>
          </a:p>
        </p:txBody>
      </p:sp>
    </p:spTree>
    <p:extLst>
      <p:ext uri="{BB962C8B-B14F-4D97-AF65-F5344CB8AC3E}">
        <p14:creationId xmlns:p14="http://schemas.microsoft.com/office/powerpoint/2010/main" val="356326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smtClean="0"/>
              <a:t>Dagenais v. Pellerin, </a:t>
            </a:r>
            <a:r>
              <a:rPr lang="en-CA" b="1" dirty="0" smtClean="0"/>
              <a:t>2022 ONCA 76</a:t>
            </a:r>
            <a:endParaRPr lang="en-CA" b="1" i="1" dirty="0"/>
          </a:p>
        </p:txBody>
      </p:sp>
      <p:sp>
        <p:nvSpPr>
          <p:cNvPr id="3" name="Content Placeholder 2"/>
          <p:cNvSpPr>
            <a:spLocks noGrp="1"/>
          </p:cNvSpPr>
          <p:nvPr>
            <p:ph idx="1"/>
          </p:nvPr>
        </p:nvSpPr>
        <p:spPr>
          <a:xfrm>
            <a:off x="838200" y="2492295"/>
            <a:ext cx="10515600" cy="3886686"/>
          </a:xfrm>
        </p:spPr>
        <p:txBody>
          <a:bodyPr/>
          <a:lstStyle/>
          <a:p>
            <a:r>
              <a:rPr lang="en-CA" dirty="0" smtClean="0"/>
              <a:t>The Ontario Court of Appeal upheld the trial decision which found that the employer was vicariously liable for the motor vehicle accident.</a:t>
            </a:r>
          </a:p>
          <a:p>
            <a:r>
              <a:rPr lang="en-CA" dirty="0" smtClean="0"/>
              <a:t>The Court of Appeal agreed with the trial judge’s findings that the employer’s authorization included the employee taking a coffee break and stretching his legs during the drive, as the small detour was not a “frolic of his own”.</a:t>
            </a:r>
          </a:p>
          <a:p>
            <a:endParaRPr lang="en-CA" dirty="0" smtClean="0"/>
          </a:p>
          <a:p>
            <a:endParaRPr lang="en-CA" dirty="0"/>
          </a:p>
        </p:txBody>
      </p:sp>
    </p:spTree>
    <p:extLst>
      <p:ext uri="{BB962C8B-B14F-4D97-AF65-F5344CB8AC3E}">
        <p14:creationId xmlns:p14="http://schemas.microsoft.com/office/powerpoint/2010/main" val="659169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smtClean="0"/>
              <a:t>Dagenais v. Pellerin, </a:t>
            </a:r>
            <a:r>
              <a:rPr lang="en-CA" b="1" dirty="0" smtClean="0"/>
              <a:t>2022 ONCA 76</a:t>
            </a:r>
            <a:endParaRPr lang="en-CA" b="1" i="1" dirty="0"/>
          </a:p>
        </p:txBody>
      </p:sp>
      <p:sp>
        <p:nvSpPr>
          <p:cNvPr id="3" name="Content Placeholder 2"/>
          <p:cNvSpPr>
            <a:spLocks noGrp="1"/>
          </p:cNvSpPr>
          <p:nvPr>
            <p:ph idx="1"/>
          </p:nvPr>
        </p:nvSpPr>
        <p:spPr/>
        <p:txBody>
          <a:bodyPr>
            <a:normAutofit lnSpcReduction="10000"/>
          </a:bodyPr>
          <a:lstStyle/>
          <a:p>
            <a:r>
              <a:rPr lang="en-CA" dirty="0" smtClean="0"/>
              <a:t>Employers can be held vicariously liable for their employees’ acts or omissions in certain circumstances </a:t>
            </a:r>
          </a:p>
          <a:p>
            <a:r>
              <a:rPr lang="en-CA" dirty="0" smtClean="0"/>
              <a:t>Importance of insurance coverage for employers</a:t>
            </a:r>
          </a:p>
          <a:p>
            <a:r>
              <a:rPr lang="en-CA" dirty="0" smtClean="0"/>
              <a:t>A finding of “acting in the course of employment” is dependent on the specific facts relating to each case – reviewing employee contracts along with the status of their insurance coverage could assist in minimizing employer risk.</a:t>
            </a:r>
          </a:p>
          <a:p>
            <a:r>
              <a:rPr lang="en-US" dirty="0" smtClean="0"/>
              <a:t>Define in employment contract what employee actions will not be considered “in the course of their employment.”</a:t>
            </a:r>
            <a:endParaRPr lang="en-CA" dirty="0" smtClean="0"/>
          </a:p>
          <a:p>
            <a:pPr marL="0" indent="0">
              <a:buNone/>
            </a:pPr>
            <a:endParaRPr lang="en-CA" dirty="0"/>
          </a:p>
        </p:txBody>
      </p:sp>
    </p:spTree>
    <p:extLst>
      <p:ext uri="{BB962C8B-B14F-4D97-AF65-F5344CB8AC3E}">
        <p14:creationId xmlns:p14="http://schemas.microsoft.com/office/powerpoint/2010/main" val="376052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70303852"/>
              </p:ext>
            </p:extLst>
          </p:nvPr>
        </p:nvGraphicFramePr>
        <p:xfrm>
          <a:off x="1145189" y="2361234"/>
          <a:ext cx="10530017" cy="2905246"/>
        </p:xfrm>
        <a:graphic>
          <a:graphicData uri="http://schemas.openxmlformats.org/drawingml/2006/table">
            <a:tbl>
              <a:tblPr firstRow="1" bandRow="1">
                <a:tableStyleId>{5C22544A-7EE6-4342-B048-85BDC9FD1C3A}</a:tableStyleId>
              </a:tblPr>
              <a:tblGrid>
                <a:gridCol w="2242752">
                  <a:extLst>
                    <a:ext uri="{9D8B030D-6E8A-4147-A177-3AD203B41FA5}">
                      <a16:colId xmlns="" xmlns:a16="http://schemas.microsoft.com/office/drawing/2014/main" val="20000"/>
                    </a:ext>
                  </a:extLst>
                </a:gridCol>
                <a:gridCol w="8287265">
                  <a:extLst>
                    <a:ext uri="{9D8B030D-6E8A-4147-A177-3AD203B41FA5}">
                      <a16:colId xmlns="" xmlns:a16="http://schemas.microsoft.com/office/drawing/2014/main" val="20001"/>
                    </a:ext>
                  </a:extLst>
                </a:gridCol>
              </a:tblGrid>
              <a:tr h="664056">
                <a:tc>
                  <a:txBody>
                    <a:bodyPr/>
                    <a:lstStyle/>
                    <a:p>
                      <a:pPr marL="0">
                        <a:spcBef>
                          <a:spcPts val="0"/>
                        </a:spcBef>
                        <a:spcAft>
                          <a:spcPts val="0"/>
                        </a:spcAft>
                      </a:pPr>
                      <a:r>
                        <a:rPr lang="en-CA" sz="1800" b="1" kern="1200" dirty="0" smtClean="0">
                          <a:solidFill>
                            <a:schemeClr val="bg1"/>
                          </a:solidFill>
                          <a:latin typeface="Goudy Old Style" panose="02020502050305020303" pitchFamily="18" charset="0"/>
                          <a:ea typeface="+mn-ea"/>
                          <a:cs typeface="+mn-cs"/>
                        </a:rPr>
                        <a:t>10:00</a:t>
                      </a:r>
                      <a:r>
                        <a:rPr lang="en-CA" sz="1800" b="1" kern="1200" baseline="0" dirty="0" smtClean="0">
                          <a:solidFill>
                            <a:schemeClr val="bg1"/>
                          </a:solidFill>
                          <a:latin typeface="Goudy Old Style" panose="02020502050305020303" pitchFamily="18" charset="0"/>
                          <a:ea typeface="+mn-ea"/>
                          <a:cs typeface="+mn-cs"/>
                        </a:rPr>
                        <a:t> </a:t>
                      </a:r>
                      <a:r>
                        <a:rPr lang="en-CA" sz="1800" b="1" kern="1200" baseline="0" dirty="0">
                          <a:solidFill>
                            <a:schemeClr val="bg1"/>
                          </a:solidFill>
                          <a:latin typeface="Goudy Old Style" panose="02020502050305020303" pitchFamily="18" charset="0"/>
                          <a:ea typeface="+mn-ea"/>
                          <a:cs typeface="+mn-cs"/>
                        </a:rPr>
                        <a:t>a.m.</a:t>
                      </a:r>
                      <a:endParaRPr lang="en-CA" sz="1800" b="1" kern="1200" dirty="0">
                        <a:solidFill>
                          <a:schemeClr val="bg1"/>
                        </a:solidFill>
                        <a:latin typeface="Goudy Old Style" panose="02020502050305020303" pitchFamily="18" charset="0"/>
                        <a:ea typeface="+mn-ea"/>
                        <a:cs typeface="+mn-cs"/>
                      </a:endParaRPr>
                    </a:p>
                  </a:txBody>
                  <a:tcPr>
                    <a:solidFill>
                      <a:srgbClr val="002E56"/>
                    </a:solidFill>
                  </a:tcPr>
                </a:tc>
                <a:tc>
                  <a:txBody>
                    <a:bodyPr/>
                    <a:lstStyle/>
                    <a:p>
                      <a:pPr marL="0">
                        <a:spcBef>
                          <a:spcPts val="0"/>
                        </a:spcBef>
                        <a:spcAft>
                          <a:spcPts val="0"/>
                        </a:spcAft>
                      </a:pPr>
                      <a:r>
                        <a:rPr lang="en-CA" sz="1800" b="1" kern="1200" dirty="0">
                          <a:solidFill>
                            <a:schemeClr val="bg1"/>
                          </a:solidFill>
                          <a:latin typeface="Goudy Old Style" panose="02020502050305020303" pitchFamily="18" charset="0"/>
                          <a:ea typeface="+mn-ea"/>
                          <a:cs typeface="+mn-cs"/>
                        </a:rPr>
                        <a:t>Opening Remarks</a:t>
                      </a:r>
                    </a:p>
                  </a:txBody>
                  <a:tcPr>
                    <a:solidFill>
                      <a:srgbClr val="002E56"/>
                    </a:solidFill>
                  </a:tcPr>
                </a:tc>
                <a:extLst>
                  <a:ext uri="{0D108BD9-81ED-4DB2-BD59-A6C34878D82A}">
                    <a16:rowId xmlns="" xmlns:a16="http://schemas.microsoft.com/office/drawing/2014/main" val="10000"/>
                  </a:ext>
                </a:extLst>
              </a:tr>
              <a:tr h="913078">
                <a:tc>
                  <a:txBody>
                    <a:bodyPr/>
                    <a:lstStyle/>
                    <a:p>
                      <a:pPr marL="0">
                        <a:spcBef>
                          <a:spcPts val="0"/>
                        </a:spcBef>
                        <a:spcAft>
                          <a:spcPts val="0"/>
                        </a:spcAft>
                      </a:pPr>
                      <a:r>
                        <a:rPr lang="en-CA" sz="1800" b="1" kern="1200" dirty="0" smtClean="0">
                          <a:solidFill>
                            <a:schemeClr val="bg1"/>
                          </a:solidFill>
                          <a:latin typeface="Goudy Old Style" panose="02020502050305020303" pitchFamily="18" charset="0"/>
                          <a:ea typeface="+mn-ea"/>
                          <a:cs typeface="+mn-cs"/>
                        </a:rPr>
                        <a:t>10:05</a:t>
                      </a:r>
                      <a:r>
                        <a:rPr lang="en-CA" sz="1800" b="1" kern="1200" baseline="0" dirty="0" smtClean="0">
                          <a:solidFill>
                            <a:schemeClr val="bg1"/>
                          </a:solidFill>
                          <a:latin typeface="Goudy Old Style" panose="02020502050305020303" pitchFamily="18" charset="0"/>
                          <a:ea typeface="+mn-ea"/>
                          <a:cs typeface="+mn-cs"/>
                        </a:rPr>
                        <a:t> a.m.</a:t>
                      </a:r>
                      <a:endParaRPr lang="en-CA" sz="1800" b="1" kern="1200" dirty="0">
                        <a:solidFill>
                          <a:schemeClr val="bg1"/>
                        </a:solidFill>
                        <a:latin typeface="Goudy Old Style" panose="02020502050305020303" pitchFamily="18" charset="0"/>
                        <a:ea typeface="+mn-ea"/>
                        <a:cs typeface="+mn-cs"/>
                      </a:endParaRPr>
                    </a:p>
                  </a:txBody>
                  <a:tcPr>
                    <a:solidFill>
                      <a:srgbClr val="002E56"/>
                    </a:solidFill>
                  </a:tcPr>
                </a:tc>
                <a:tc>
                  <a:txBody>
                    <a:bodyPr/>
                    <a:lstStyle/>
                    <a:p>
                      <a:pPr marL="0" lvl="0" indent="0" algn="l" defTabSz="914400" rtl="0" eaLnBrk="1" latinLnBrk="0" hangingPunct="1">
                        <a:lnSpc>
                          <a:spcPct val="150000"/>
                        </a:lnSpc>
                        <a:spcBef>
                          <a:spcPts val="0"/>
                        </a:spcBef>
                        <a:spcAft>
                          <a:spcPts val="0"/>
                        </a:spcAft>
                        <a:buFont typeface="+mj-lt"/>
                        <a:buNone/>
                      </a:pPr>
                      <a:r>
                        <a:rPr lang="en-CA" sz="1800" b="1" kern="1200" dirty="0" smtClean="0">
                          <a:solidFill>
                            <a:schemeClr val="bg1"/>
                          </a:solidFill>
                          <a:latin typeface="Goudy Old Style" panose="02020502050305020303" pitchFamily="18" charset="0"/>
                          <a:ea typeface="+mn-ea"/>
                          <a:cs typeface="+mn-cs"/>
                        </a:rPr>
                        <a:t>The Top 10 Employment Law Decisions of 2022</a:t>
                      </a:r>
                      <a:endParaRPr lang="en-CA" sz="1800" b="1" kern="1200" dirty="0">
                        <a:solidFill>
                          <a:schemeClr val="bg1"/>
                        </a:solidFill>
                        <a:latin typeface="Goudy Old Style" panose="02020502050305020303" pitchFamily="18" charset="0"/>
                        <a:ea typeface="+mn-ea"/>
                        <a:cs typeface="+mn-cs"/>
                      </a:endParaRPr>
                    </a:p>
                  </a:txBody>
                  <a:tcPr>
                    <a:solidFill>
                      <a:srgbClr val="002E56"/>
                    </a:solidFill>
                  </a:tcPr>
                </a:tc>
                <a:extLst>
                  <a:ext uri="{0D108BD9-81ED-4DB2-BD59-A6C34878D82A}">
                    <a16:rowId xmlns="" xmlns:a16="http://schemas.microsoft.com/office/drawing/2014/main" val="10001"/>
                  </a:ext>
                </a:extLst>
              </a:tr>
              <a:tr h="664056">
                <a:tc>
                  <a:txBody>
                    <a:bodyPr/>
                    <a:lstStyle/>
                    <a:p>
                      <a:pPr marL="0">
                        <a:spcBef>
                          <a:spcPts val="0"/>
                        </a:spcBef>
                        <a:spcAft>
                          <a:spcPts val="0"/>
                        </a:spcAft>
                      </a:pPr>
                      <a:r>
                        <a:rPr lang="en-CA" sz="1800" b="1" kern="1200" dirty="0" smtClean="0">
                          <a:solidFill>
                            <a:schemeClr val="bg1"/>
                          </a:solidFill>
                          <a:latin typeface="Goudy Old Style" panose="02020502050305020303" pitchFamily="18" charset="0"/>
                          <a:ea typeface="+mn-ea"/>
                          <a:cs typeface="+mn-cs"/>
                        </a:rPr>
                        <a:t>10:45 a.m.</a:t>
                      </a:r>
                      <a:endParaRPr lang="en-CA" sz="1800" b="1" kern="1200" dirty="0">
                        <a:solidFill>
                          <a:schemeClr val="bg1"/>
                        </a:solidFill>
                        <a:latin typeface="Goudy Old Style" panose="02020502050305020303" pitchFamily="18" charset="0"/>
                        <a:ea typeface="+mn-ea"/>
                        <a:cs typeface="+mn-cs"/>
                      </a:endParaRPr>
                    </a:p>
                  </a:txBody>
                  <a:tcPr>
                    <a:solidFill>
                      <a:srgbClr val="002E5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kern="1200" dirty="0" smtClean="0">
                          <a:solidFill>
                            <a:schemeClr val="bg1"/>
                          </a:solidFill>
                          <a:latin typeface="Goudy Old Style" panose="02020502050305020303" pitchFamily="18" charset="0"/>
                          <a:ea typeface="+mn-ea"/>
                          <a:cs typeface="+mn-cs"/>
                        </a:rPr>
                        <a:t>Q&amp;A Period</a:t>
                      </a:r>
                    </a:p>
                  </a:txBody>
                  <a:tcPr>
                    <a:solidFill>
                      <a:srgbClr val="002E56"/>
                    </a:solidFill>
                  </a:tcPr>
                </a:tc>
                <a:extLst>
                  <a:ext uri="{0D108BD9-81ED-4DB2-BD59-A6C34878D82A}">
                    <a16:rowId xmlns="" xmlns:a16="http://schemas.microsoft.com/office/drawing/2014/main" val="10002"/>
                  </a:ext>
                </a:extLst>
              </a:tr>
              <a:tr h="664056">
                <a:tc>
                  <a:txBody>
                    <a:bodyPr/>
                    <a:lstStyle/>
                    <a:p>
                      <a:pPr marL="0">
                        <a:spcBef>
                          <a:spcPts val="0"/>
                        </a:spcBef>
                        <a:spcAft>
                          <a:spcPts val="0"/>
                        </a:spcAft>
                      </a:pPr>
                      <a:r>
                        <a:rPr lang="en-CA" sz="1800" b="1" kern="1200" dirty="0" smtClean="0">
                          <a:solidFill>
                            <a:schemeClr val="bg1"/>
                          </a:solidFill>
                          <a:latin typeface="Goudy Old Style" panose="02020502050305020303" pitchFamily="18" charset="0"/>
                          <a:ea typeface="+mn-ea"/>
                          <a:cs typeface="+mn-cs"/>
                        </a:rPr>
                        <a:t>10:55 a.m.</a:t>
                      </a:r>
                      <a:endParaRPr lang="en-CA" sz="1800" b="1" kern="1200" dirty="0">
                        <a:solidFill>
                          <a:schemeClr val="bg1"/>
                        </a:solidFill>
                        <a:latin typeface="Goudy Old Style" panose="02020502050305020303" pitchFamily="18" charset="0"/>
                        <a:ea typeface="+mn-ea"/>
                        <a:cs typeface="+mn-cs"/>
                      </a:endParaRPr>
                    </a:p>
                  </a:txBody>
                  <a:tcPr>
                    <a:solidFill>
                      <a:srgbClr val="002E56"/>
                    </a:solidFill>
                  </a:tcPr>
                </a:tc>
                <a:tc>
                  <a:txBody>
                    <a:bodyPr/>
                    <a:lstStyle/>
                    <a:p>
                      <a:pPr marL="0">
                        <a:spcBef>
                          <a:spcPts val="0"/>
                        </a:spcBef>
                        <a:spcAft>
                          <a:spcPts val="0"/>
                        </a:spcAft>
                      </a:pPr>
                      <a:r>
                        <a:rPr lang="en-CA" sz="1800" b="1" kern="1200" dirty="0" smtClean="0">
                          <a:solidFill>
                            <a:schemeClr val="bg1"/>
                          </a:solidFill>
                          <a:latin typeface="Goudy Old Style" panose="02020502050305020303" pitchFamily="18" charset="0"/>
                          <a:ea typeface="+mn-ea"/>
                          <a:cs typeface="+mn-cs"/>
                        </a:rPr>
                        <a:t>Concluding Remarks</a:t>
                      </a:r>
                      <a:endParaRPr lang="en-CA" sz="1800" b="1" kern="1200" dirty="0">
                        <a:solidFill>
                          <a:schemeClr val="bg1"/>
                        </a:solidFill>
                        <a:latin typeface="Goudy Old Style" panose="02020502050305020303" pitchFamily="18" charset="0"/>
                        <a:ea typeface="+mn-ea"/>
                        <a:cs typeface="+mn-cs"/>
                      </a:endParaRPr>
                    </a:p>
                  </a:txBody>
                  <a:tcPr>
                    <a:solidFill>
                      <a:srgbClr val="002E56"/>
                    </a:solidFill>
                  </a:tcPr>
                </a:tc>
              </a:tr>
            </a:tbl>
          </a:graphicData>
        </a:graphic>
      </p:graphicFrame>
    </p:spTree>
    <p:extLst>
      <p:ext uri="{BB962C8B-B14F-4D97-AF65-F5344CB8AC3E}">
        <p14:creationId xmlns:p14="http://schemas.microsoft.com/office/powerpoint/2010/main" val="24995189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45" y="1549101"/>
            <a:ext cx="12003110" cy="708247"/>
          </a:xfrm>
        </p:spPr>
        <p:txBody>
          <a:bodyPr>
            <a:normAutofit/>
          </a:bodyPr>
          <a:lstStyle/>
          <a:p>
            <a:r>
              <a:rPr lang="en-CA" sz="3600" b="1" dirty="0" smtClean="0"/>
              <a:t>9A. </a:t>
            </a:r>
            <a:r>
              <a:rPr lang="en-CA" sz="3600" b="1" i="1" dirty="0" smtClean="0"/>
              <a:t>Parmar v. Tribe Management Inc., </a:t>
            </a:r>
            <a:r>
              <a:rPr lang="en-CA" sz="3600" b="1" dirty="0" smtClean="0"/>
              <a:t>2022 BCSC 1675</a:t>
            </a:r>
            <a:endParaRPr lang="en-CA" sz="3600" b="1" i="1" dirty="0"/>
          </a:p>
        </p:txBody>
      </p:sp>
      <p:sp>
        <p:nvSpPr>
          <p:cNvPr id="3" name="Content Placeholder 2"/>
          <p:cNvSpPr>
            <a:spLocks noGrp="1"/>
          </p:cNvSpPr>
          <p:nvPr>
            <p:ph idx="1"/>
          </p:nvPr>
        </p:nvSpPr>
        <p:spPr/>
        <p:txBody>
          <a:bodyPr>
            <a:normAutofit lnSpcReduction="10000"/>
          </a:bodyPr>
          <a:lstStyle/>
          <a:p>
            <a:r>
              <a:rPr lang="en-CA" dirty="0" smtClean="0"/>
              <a:t>The British Columbia Superior Court considered whether placing an employee on unpaid leave due to a refusal to get vaccinated against COVID-19 in accordance with the employer’s mandatory vaccination policy amounted to constructive dismissal.</a:t>
            </a:r>
          </a:p>
          <a:p>
            <a:r>
              <a:rPr lang="en-CA" dirty="0" smtClean="0"/>
              <a:t>In </a:t>
            </a:r>
            <a:r>
              <a:rPr lang="en-CA" i="1" dirty="0" smtClean="0"/>
              <a:t>Parmar, </a:t>
            </a:r>
            <a:r>
              <a:rPr lang="en-CA" dirty="0" smtClean="0"/>
              <a:t>the employee was placed on indefinite unpaid leave for refusing to comply with the employer’s vaccination policy. The employee brought a claim for constructive dismissal.</a:t>
            </a:r>
          </a:p>
          <a:p>
            <a:r>
              <a:rPr lang="en-CA" dirty="0" smtClean="0"/>
              <a:t>Issue: Whether placing an employee on unpaid leave for failing to comply with a mandatory vaccination policy constitutes constructive dismissal.</a:t>
            </a:r>
            <a:endParaRPr lang="en-CA" dirty="0"/>
          </a:p>
        </p:txBody>
      </p:sp>
    </p:spTree>
    <p:extLst>
      <p:ext uri="{BB962C8B-B14F-4D97-AF65-F5344CB8AC3E}">
        <p14:creationId xmlns:p14="http://schemas.microsoft.com/office/powerpoint/2010/main" val="38013790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a:t>9A. </a:t>
            </a:r>
            <a:r>
              <a:rPr lang="en-CA" sz="3600" b="1" i="1" dirty="0"/>
              <a:t>Parmar v. Tribe Management Inc., </a:t>
            </a:r>
            <a:r>
              <a:rPr lang="en-CA" sz="3600" b="1" dirty="0"/>
              <a:t>2022 BCSC 1675</a:t>
            </a:r>
            <a:endParaRPr lang="en-CA" dirty="0"/>
          </a:p>
        </p:txBody>
      </p:sp>
      <p:sp>
        <p:nvSpPr>
          <p:cNvPr id="3" name="Content Placeholder 2"/>
          <p:cNvSpPr>
            <a:spLocks noGrp="1"/>
          </p:cNvSpPr>
          <p:nvPr>
            <p:ph idx="1"/>
          </p:nvPr>
        </p:nvSpPr>
        <p:spPr/>
        <p:txBody>
          <a:bodyPr>
            <a:normAutofit fontScale="85000" lnSpcReduction="20000"/>
          </a:bodyPr>
          <a:lstStyle/>
          <a:p>
            <a:r>
              <a:rPr lang="en-US" dirty="0" smtClean="0"/>
              <a:t>Tribe Management provides condominium management services, which was deemed an “essential service” in British Columbia</a:t>
            </a:r>
          </a:p>
          <a:p>
            <a:r>
              <a:rPr lang="en-US" dirty="0" smtClean="0"/>
              <a:t>Employee was a Controller (accounting professional)</a:t>
            </a:r>
            <a:endParaRPr lang="en-CA" dirty="0" smtClean="0"/>
          </a:p>
          <a:p>
            <a:r>
              <a:rPr lang="en-CA" dirty="0" smtClean="0"/>
              <a:t>The Court dismissed the plaintiff’s constructive dismissal claim, finding that the mandatory vaccination policy was reasonable and lawful.</a:t>
            </a:r>
          </a:p>
          <a:p>
            <a:r>
              <a:rPr lang="en-CA" dirty="0" smtClean="0"/>
              <a:t>The Court took judicial notice that COVID-19 is an easily transmissible, potentially deadly virus, and that vaccines are safe and effective. At the time the vaccination policy was implemented in 2021 during the height of the pandemic, the employer’s decision to place the plaintiff on unpaid leave for failing to comply with the policy was reasonable.</a:t>
            </a:r>
          </a:p>
          <a:p>
            <a:r>
              <a:rPr lang="en-US" dirty="0" smtClean="0"/>
              <a:t>Policy stated that employees were required to be fully vaccinated (2 doses) by November 24, 2021</a:t>
            </a:r>
            <a:endParaRPr lang="en-CA" dirty="0"/>
          </a:p>
        </p:txBody>
      </p:sp>
    </p:spTree>
    <p:extLst>
      <p:ext uri="{BB962C8B-B14F-4D97-AF65-F5344CB8AC3E}">
        <p14:creationId xmlns:p14="http://schemas.microsoft.com/office/powerpoint/2010/main" val="30317583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800" b="1" dirty="0" smtClean="0"/>
              <a:t>9B </a:t>
            </a:r>
            <a:r>
              <a:rPr lang="en-CA" sz="2800" b="1" i="1" dirty="0" smtClean="0"/>
              <a:t>Toronto Professional Fire Fighters’ Association, I.A.A.F. Local 3888 v. City of Toronto (August 26, 2022)</a:t>
            </a:r>
            <a:endParaRPr lang="en-CA" sz="2800" b="1" i="1" dirty="0"/>
          </a:p>
        </p:txBody>
      </p:sp>
      <p:sp>
        <p:nvSpPr>
          <p:cNvPr id="3" name="Content Placeholder 2"/>
          <p:cNvSpPr>
            <a:spLocks noGrp="1"/>
          </p:cNvSpPr>
          <p:nvPr>
            <p:ph idx="1"/>
          </p:nvPr>
        </p:nvSpPr>
        <p:spPr/>
        <p:txBody>
          <a:bodyPr>
            <a:normAutofit lnSpcReduction="10000"/>
          </a:bodyPr>
          <a:lstStyle/>
          <a:p>
            <a:r>
              <a:rPr lang="en-CA" dirty="0" smtClean="0"/>
              <a:t>Similar to </a:t>
            </a:r>
            <a:r>
              <a:rPr lang="en-CA" i="1" dirty="0" smtClean="0"/>
              <a:t>Parmar, </a:t>
            </a:r>
            <a:r>
              <a:rPr lang="en-CA" dirty="0" smtClean="0"/>
              <a:t>this Ontario arbitral decision found that a mandatory COVID-19 vaccination policy implemented by the City of Toronto in 2021 was reasonable (i.e. putting an employee on unpaid leave if they refused to comply with the policy was reasonable)</a:t>
            </a:r>
          </a:p>
          <a:p>
            <a:r>
              <a:rPr lang="en-CA" dirty="0" smtClean="0"/>
              <a:t>Although the vaccination policy was found to be reasonable, Arbitrator Derek Rogers found that the enforcement mechanisms in the policy, which included disciplinary suspensions and discharge for non-compliance, were unreasonable </a:t>
            </a:r>
          </a:p>
          <a:p>
            <a:r>
              <a:rPr lang="en-US" dirty="0" smtClean="0"/>
              <a:t>Policy required employees to be fully vaccinated (2 does) by December 31, 2021</a:t>
            </a:r>
            <a:endParaRPr lang="en-CA" dirty="0" smtClean="0"/>
          </a:p>
        </p:txBody>
      </p:sp>
    </p:spTree>
    <p:extLst>
      <p:ext uri="{BB962C8B-B14F-4D97-AF65-F5344CB8AC3E}">
        <p14:creationId xmlns:p14="http://schemas.microsoft.com/office/powerpoint/2010/main" val="3161653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i="1" dirty="0" smtClean="0"/>
              <a:t>Parmar </a:t>
            </a:r>
            <a:r>
              <a:rPr lang="en-CA" b="1" dirty="0" smtClean="0"/>
              <a:t>and </a:t>
            </a:r>
            <a:r>
              <a:rPr lang="en-CA" b="1" i="1" dirty="0" smtClean="0"/>
              <a:t>Toronto Firefighter </a:t>
            </a:r>
            <a:endParaRPr lang="en-CA" b="1" i="1" dirty="0"/>
          </a:p>
        </p:txBody>
      </p:sp>
      <p:sp>
        <p:nvSpPr>
          <p:cNvPr id="3" name="Content Placeholder 2"/>
          <p:cNvSpPr>
            <a:spLocks noGrp="1"/>
          </p:cNvSpPr>
          <p:nvPr>
            <p:ph idx="1"/>
          </p:nvPr>
        </p:nvSpPr>
        <p:spPr/>
        <p:txBody>
          <a:bodyPr>
            <a:normAutofit fontScale="92500"/>
          </a:bodyPr>
          <a:lstStyle/>
          <a:p>
            <a:r>
              <a:rPr lang="en-CA" dirty="0" smtClean="0"/>
              <a:t>These cases provide that the requirement to be fully vaccinated with two doses as a condition precedent for employees to continue working was reasonable, and continues to be reasonable.  Although disciplinary measures such as suspension and discharge were unreasonable, the employer was permitted to put employees who failed to comply on an unpaid leave.</a:t>
            </a:r>
          </a:p>
          <a:p>
            <a:r>
              <a:rPr lang="en-CA" dirty="0" smtClean="0"/>
              <a:t>Note: These events occurred in 2021 during the height of the COVID-19 pandemic. However, these cases are still relevant and provide important precedents for mandatory vaccination policies in the context of another contagious and deadly COVID-19 variant or another pandemic caused by a different disease.</a:t>
            </a:r>
            <a:endParaRPr lang="en-CA" dirty="0"/>
          </a:p>
        </p:txBody>
      </p:sp>
    </p:spTree>
    <p:extLst>
      <p:ext uri="{BB962C8B-B14F-4D97-AF65-F5344CB8AC3E}">
        <p14:creationId xmlns:p14="http://schemas.microsoft.com/office/powerpoint/2010/main" val="4502873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10: </a:t>
            </a:r>
            <a:r>
              <a:rPr lang="en-CA" sz="3600" b="1" i="1" dirty="0" smtClean="0"/>
              <a:t>Gracias v. Dr. David Walt Dentistry, </a:t>
            </a:r>
            <a:r>
              <a:rPr lang="en-CA" sz="3600" b="1" dirty="0" smtClean="0"/>
              <a:t>2022 ONSC 2967</a:t>
            </a:r>
            <a:endParaRPr lang="en-CA" sz="3600" b="1" i="1" dirty="0"/>
          </a:p>
        </p:txBody>
      </p:sp>
      <p:sp>
        <p:nvSpPr>
          <p:cNvPr id="3" name="Content Placeholder 2"/>
          <p:cNvSpPr>
            <a:spLocks noGrp="1"/>
          </p:cNvSpPr>
          <p:nvPr>
            <p:ph idx="1"/>
          </p:nvPr>
        </p:nvSpPr>
        <p:spPr/>
        <p:txBody>
          <a:bodyPr>
            <a:normAutofit/>
          </a:bodyPr>
          <a:lstStyle/>
          <a:p>
            <a:r>
              <a:rPr lang="en-US" dirty="0">
                <a:cs typeface="Calibri" panose="020F0502020204030204" pitchFamily="34" charset="0"/>
              </a:rPr>
              <a:t>The </a:t>
            </a:r>
            <a:r>
              <a:rPr lang="en-US" dirty="0" smtClean="0">
                <a:cs typeface="Calibri" panose="020F0502020204030204" pitchFamily="34" charset="0"/>
              </a:rPr>
              <a:t>employee </a:t>
            </a:r>
            <a:r>
              <a:rPr lang="en-US" dirty="0">
                <a:cs typeface="Calibri" panose="020F0502020204030204" pitchFamily="34" charset="0"/>
              </a:rPr>
              <a:t>commenced an action for damages related to her termination without </a:t>
            </a:r>
            <a:r>
              <a:rPr lang="en-US" dirty="0" smtClean="0">
                <a:cs typeface="Calibri" panose="020F0502020204030204" pitchFamily="34" charset="0"/>
              </a:rPr>
              <a:t>cause.</a:t>
            </a:r>
            <a:endParaRPr lang="en-US" dirty="0">
              <a:cs typeface="Calibri" panose="020F0502020204030204" pitchFamily="34" charset="0"/>
            </a:endParaRPr>
          </a:p>
          <a:p>
            <a:r>
              <a:rPr lang="en-CA" dirty="0" smtClean="0"/>
              <a:t>While the termination without cause provision was likely enforceable, several provisions of the contract including its confidentiality clause and conflict of interest clause provided that a failure to comply would constitute cause for termination without notice or compensation in lieu of notice.</a:t>
            </a:r>
          </a:p>
          <a:p>
            <a:r>
              <a:rPr lang="en-CA" dirty="0" smtClean="0"/>
              <a:t>The Ontario Superior Court also considered whether the employee was entitled to an increased notice period due to the COVID-19 pandemic.</a:t>
            </a:r>
          </a:p>
        </p:txBody>
      </p:sp>
    </p:spTree>
    <p:extLst>
      <p:ext uri="{BB962C8B-B14F-4D97-AF65-F5344CB8AC3E}">
        <p14:creationId xmlns:p14="http://schemas.microsoft.com/office/powerpoint/2010/main" val="17381301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i="1" dirty="0"/>
              <a:t>Gracias v. Dr. David Walt Dentistry, </a:t>
            </a:r>
            <a:r>
              <a:rPr lang="en-CA" sz="3200" b="1" dirty="0"/>
              <a:t>2022 ONSC 2967</a:t>
            </a:r>
            <a:endParaRPr lang="en-CA" sz="3200" dirty="0"/>
          </a:p>
        </p:txBody>
      </p:sp>
      <p:sp>
        <p:nvSpPr>
          <p:cNvPr id="3" name="Content Placeholder 2"/>
          <p:cNvSpPr>
            <a:spLocks noGrp="1"/>
          </p:cNvSpPr>
          <p:nvPr>
            <p:ph idx="1"/>
          </p:nvPr>
        </p:nvSpPr>
        <p:spPr/>
        <p:txBody>
          <a:bodyPr>
            <a:normAutofit lnSpcReduction="10000"/>
          </a:bodyPr>
          <a:lstStyle/>
          <a:p>
            <a:r>
              <a:rPr lang="en-US" dirty="0" smtClean="0">
                <a:cs typeface="Calibri" panose="020F0502020204030204" pitchFamily="34" charset="0"/>
              </a:rPr>
              <a:t>Offending contractual provisions:</a:t>
            </a:r>
          </a:p>
          <a:p>
            <a:pPr marL="0" indent="0">
              <a:buNone/>
            </a:pPr>
            <a:r>
              <a:rPr lang="en-US" dirty="0">
                <a:cs typeface="Calibri" panose="020F0502020204030204" pitchFamily="34" charset="0"/>
              </a:rPr>
              <a:t>	</a:t>
            </a:r>
            <a:r>
              <a:rPr lang="en-US" b="1" dirty="0" smtClean="0">
                <a:cs typeface="Calibri" panose="020F0502020204030204" pitchFamily="34" charset="0"/>
              </a:rPr>
              <a:t>a) Conflict of Interest:</a:t>
            </a:r>
            <a:r>
              <a:rPr lang="en-US" dirty="0">
                <a:cs typeface="Calibri" panose="020F0502020204030204" pitchFamily="34" charset="0"/>
              </a:rPr>
              <a:t>	</a:t>
            </a:r>
            <a:endParaRPr lang="en-US" dirty="0" smtClean="0">
              <a:cs typeface="Calibri" panose="020F0502020204030204" pitchFamily="34" charset="0"/>
            </a:endParaRPr>
          </a:p>
          <a:p>
            <a:pPr marL="0" indent="0">
              <a:buNone/>
            </a:pPr>
            <a:r>
              <a:rPr lang="en-US" dirty="0">
                <a:cs typeface="Calibri" panose="020F0502020204030204" pitchFamily="34" charset="0"/>
              </a:rPr>
              <a:t>	</a:t>
            </a:r>
            <a:r>
              <a:rPr lang="en-US" dirty="0" smtClean="0">
                <a:cs typeface="Calibri" panose="020F0502020204030204" pitchFamily="34" charset="0"/>
              </a:rPr>
              <a:t>“A </a:t>
            </a:r>
            <a:r>
              <a:rPr lang="en-US" dirty="0">
                <a:cs typeface="Calibri" panose="020F0502020204030204" pitchFamily="34" charset="0"/>
              </a:rPr>
              <a:t>failure to comply with this clause above constitutes both a </a:t>
            </a:r>
            <a:r>
              <a:rPr lang="en-US" dirty="0" smtClean="0">
                <a:cs typeface="Calibri" panose="020F0502020204030204" pitchFamily="34" charset="0"/>
              </a:rPr>
              <a:t>	breach </a:t>
            </a:r>
            <a:r>
              <a:rPr lang="en-US" dirty="0">
                <a:cs typeface="Calibri" panose="020F0502020204030204" pitchFamily="34" charset="0"/>
              </a:rPr>
              <a:t>of </a:t>
            </a:r>
            <a:r>
              <a:rPr lang="en-US" dirty="0" smtClean="0">
                <a:cs typeface="Calibri" panose="020F0502020204030204" pitchFamily="34" charset="0"/>
              </a:rPr>
              <a:t>this agreement </a:t>
            </a:r>
            <a:r>
              <a:rPr lang="en-US" dirty="0">
                <a:cs typeface="Calibri" panose="020F0502020204030204" pitchFamily="34" charset="0"/>
              </a:rPr>
              <a:t>and cause for termination without </a:t>
            </a:r>
            <a:r>
              <a:rPr lang="en-US" dirty="0" smtClean="0">
                <a:cs typeface="Calibri" panose="020F0502020204030204" pitchFamily="34" charset="0"/>
              </a:rPr>
              <a:t>	notice </a:t>
            </a:r>
            <a:r>
              <a:rPr lang="en-US" dirty="0">
                <a:cs typeface="Calibri" panose="020F0502020204030204" pitchFamily="34" charset="0"/>
              </a:rPr>
              <a:t>or compensation in </a:t>
            </a:r>
            <a:r>
              <a:rPr lang="en-US" dirty="0" smtClean="0">
                <a:cs typeface="Calibri" panose="020F0502020204030204" pitchFamily="34" charset="0"/>
              </a:rPr>
              <a:t>lieu of </a:t>
            </a:r>
            <a:r>
              <a:rPr lang="en-US" dirty="0">
                <a:cs typeface="Calibri" panose="020F0502020204030204" pitchFamily="34" charset="0"/>
              </a:rPr>
              <a:t>notice</a:t>
            </a:r>
            <a:r>
              <a:rPr lang="en-US" dirty="0" smtClean="0">
                <a:cs typeface="Calibri" panose="020F0502020204030204" pitchFamily="34" charset="0"/>
              </a:rPr>
              <a:t>.”	</a:t>
            </a:r>
          </a:p>
          <a:p>
            <a:pPr marL="0" indent="0">
              <a:buNone/>
            </a:pPr>
            <a:r>
              <a:rPr lang="en-US" b="1" dirty="0" smtClean="0">
                <a:cs typeface="Calibri" panose="020F0502020204030204" pitchFamily="34" charset="0"/>
              </a:rPr>
              <a:t>	b) Confidential Information:</a:t>
            </a:r>
          </a:p>
          <a:p>
            <a:pPr marL="0" indent="0">
              <a:buNone/>
            </a:pPr>
            <a:r>
              <a:rPr lang="en-US" dirty="0" smtClean="0">
                <a:cs typeface="Calibri" panose="020F0502020204030204" pitchFamily="34" charset="0"/>
              </a:rPr>
              <a:t>	“In </a:t>
            </a:r>
            <a:r>
              <a:rPr lang="en-US" dirty="0">
                <a:cs typeface="Calibri" panose="020F0502020204030204" pitchFamily="34" charset="0"/>
              </a:rPr>
              <a:t>the event that you breach this clause while employed by the </a:t>
            </a:r>
            <a:r>
              <a:rPr lang="en-US" dirty="0" smtClean="0">
                <a:cs typeface="Calibri" panose="020F0502020204030204" pitchFamily="34" charset="0"/>
              </a:rPr>
              <a:t>	Employer</a:t>
            </a:r>
            <a:r>
              <a:rPr lang="en-US" dirty="0">
                <a:cs typeface="Calibri" panose="020F0502020204030204" pitchFamily="34" charset="0"/>
              </a:rPr>
              <a:t>, your employment will be terminated without notice or </a:t>
            </a:r>
            <a:r>
              <a:rPr lang="en-US" dirty="0" smtClean="0">
                <a:cs typeface="Calibri" panose="020F0502020204030204" pitchFamily="34" charset="0"/>
              </a:rPr>
              <a:t>	compensation </a:t>
            </a:r>
            <a:r>
              <a:rPr lang="en-US" dirty="0">
                <a:cs typeface="Calibri" panose="020F0502020204030204" pitchFamily="34" charset="0"/>
              </a:rPr>
              <a:t>in lieu thereof, for cause</a:t>
            </a:r>
            <a:r>
              <a:rPr lang="en-US" dirty="0" smtClean="0">
                <a:cs typeface="Calibri" panose="020F0502020204030204" pitchFamily="34" charset="0"/>
              </a:rPr>
              <a:t>.”</a:t>
            </a:r>
          </a:p>
          <a:p>
            <a:endParaRPr lang="en-CA" dirty="0"/>
          </a:p>
        </p:txBody>
      </p:sp>
    </p:spTree>
    <p:extLst>
      <p:ext uri="{BB962C8B-B14F-4D97-AF65-F5344CB8AC3E}">
        <p14:creationId xmlns:p14="http://schemas.microsoft.com/office/powerpoint/2010/main" val="15708403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10: </a:t>
            </a:r>
            <a:r>
              <a:rPr lang="en-CA" sz="3600" b="1" i="1" dirty="0" smtClean="0"/>
              <a:t>Gracias v. Dr. David Walt Dentistry, </a:t>
            </a:r>
            <a:r>
              <a:rPr lang="en-CA" sz="3600" b="1" dirty="0" smtClean="0"/>
              <a:t>2022 ONSC 2967</a:t>
            </a:r>
            <a:endParaRPr lang="en-CA" sz="3600" b="1" i="1" dirty="0"/>
          </a:p>
        </p:txBody>
      </p:sp>
      <p:sp>
        <p:nvSpPr>
          <p:cNvPr id="3" name="Content Placeholder 2"/>
          <p:cNvSpPr>
            <a:spLocks noGrp="1"/>
          </p:cNvSpPr>
          <p:nvPr>
            <p:ph idx="1"/>
          </p:nvPr>
        </p:nvSpPr>
        <p:spPr/>
        <p:txBody>
          <a:bodyPr>
            <a:normAutofit/>
          </a:bodyPr>
          <a:lstStyle/>
          <a:p>
            <a:r>
              <a:rPr lang="en-CA" dirty="0" smtClean="0">
                <a:cs typeface="Calibri" panose="020F0502020204030204" pitchFamily="34" charset="0"/>
              </a:rPr>
              <a:t>Regarding the employment contract, the Court reiterated the principle that in the absence of express and clear contractual language to the contrary, an </a:t>
            </a:r>
            <a:r>
              <a:rPr lang="en-CA" dirty="0">
                <a:cs typeface="Calibri" panose="020F0502020204030204" pitchFamily="34" charset="0"/>
              </a:rPr>
              <a:t>indefinite-term employee </a:t>
            </a:r>
            <a:r>
              <a:rPr lang="en-CA" dirty="0" smtClean="0">
                <a:cs typeface="Calibri" panose="020F0502020204030204" pitchFamily="34" charset="0"/>
              </a:rPr>
              <a:t>is entitled to reasonable notice of dismissal or pay in lieu thereof at common law</a:t>
            </a:r>
            <a:r>
              <a:rPr lang="en-CA" dirty="0" smtClean="0"/>
              <a:t>.</a:t>
            </a:r>
          </a:p>
          <a:p>
            <a:r>
              <a:rPr lang="en-CA" dirty="0" smtClean="0"/>
              <a:t>Similar to </a:t>
            </a:r>
            <a:r>
              <a:rPr lang="en-CA" i="1" dirty="0" smtClean="0"/>
              <a:t>Henderson v. Slavkin et al., </a:t>
            </a:r>
            <a:r>
              <a:rPr lang="en-CA" dirty="0" smtClean="0"/>
              <a:t>2022 ONSC 2964, the Court found that unenforceable termination language found outside of the termination clause (eg: </a:t>
            </a:r>
            <a:r>
              <a:rPr lang="en-CA" dirty="0"/>
              <a:t>confidentiality clause and conflict of interest </a:t>
            </a:r>
            <a:r>
              <a:rPr lang="en-CA" dirty="0" smtClean="0"/>
              <a:t>clause) disentitled the plaintiff from any termination entitlements for conduct that did not meet the statutory standard.</a:t>
            </a:r>
          </a:p>
          <a:p>
            <a:endParaRPr lang="en-CA" dirty="0" smtClean="0"/>
          </a:p>
        </p:txBody>
      </p:sp>
    </p:spTree>
    <p:extLst>
      <p:ext uri="{BB962C8B-B14F-4D97-AF65-F5344CB8AC3E}">
        <p14:creationId xmlns:p14="http://schemas.microsoft.com/office/powerpoint/2010/main" val="30327107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10: </a:t>
            </a:r>
            <a:r>
              <a:rPr lang="en-CA" sz="3600" b="1" i="1" dirty="0" smtClean="0"/>
              <a:t>Gracias v. Dr. David Walt Dentistry, </a:t>
            </a:r>
            <a:r>
              <a:rPr lang="en-CA" sz="3600" b="1" dirty="0" smtClean="0"/>
              <a:t>2022 ONSC 2967</a:t>
            </a:r>
            <a:endParaRPr lang="en-CA" sz="3600" b="1" i="1" dirty="0"/>
          </a:p>
        </p:txBody>
      </p:sp>
      <p:sp>
        <p:nvSpPr>
          <p:cNvPr id="3" name="Content Placeholder 2"/>
          <p:cNvSpPr>
            <a:spLocks noGrp="1"/>
          </p:cNvSpPr>
          <p:nvPr>
            <p:ph idx="1"/>
          </p:nvPr>
        </p:nvSpPr>
        <p:spPr/>
        <p:txBody>
          <a:bodyPr>
            <a:normAutofit/>
          </a:bodyPr>
          <a:lstStyle/>
          <a:p>
            <a:r>
              <a:rPr lang="en-CA" dirty="0" smtClean="0">
                <a:cs typeface="Calibri" panose="020F0502020204030204" pitchFamily="34" charset="0"/>
              </a:rPr>
              <a:t>In determining the appropriate notice period, the Court fixed the plaintiff’s entitlements to notice of termination at three (3) months.</a:t>
            </a:r>
          </a:p>
          <a:p>
            <a:r>
              <a:rPr lang="en-CA" dirty="0" smtClean="0">
                <a:cs typeface="Calibri" panose="020F0502020204030204" pitchFamily="34" charset="0"/>
              </a:rPr>
              <a:t>In particular, the motion judge found that while the effect of the COVID-19 pandemic was harmful for the overall economy, its effect on particular sectors of the labour market varied (ex. high demand for health care workers)</a:t>
            </a:r>
          </a:p>
          <a:p>
            <a:r>
              <a:rPr lang="en-CA" dirty="0" smtClean="0">
                <a:cs typeface="Calibri" panose="020F0502020204030204" pitchFamily="34" charset="0"/>
              </a:rPr>
              <a:t>In this case, the motion judge found that there was a robust market for dental hygienists which did not justify a longer notice period.</a:t>
            </a:r>
            <a:endParaRPr lang="en-CA" dirty="0" smtClean="0"/>
          </a:p>
          <a:p>
            <a:endParaRPr lang="en-CA" dirty="0" smtClean="0"/>
          </a:p>
        </p:txBody>
      </p:sp>
    </p:spTree>
    <p:extLst>
      <p:ext uri="{BB962C8B-B14F-4D97-AF65-F5344CB8AC3E}">
        <p14:creationId xmlns:p14="http://schemas.microsoft.com/office/powerpoint/2010/main" val="35043028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10: </a:t>
            </a:r>
            <a:r>
              <a:rPr lang="en-CA" sz="3600" b="1" i="1" dirty="0" smtClean="0"/>
              <a:t>Gracias v. Dr. David Walt Dentistry, </a:t>
            </a:r>
            <a:r>
              <a:rPr lang="en-CA" sz="3600" b="1" dirty="0" smtClean="0"/>
              <a:t>2022 ONSC 2967</a:t>
            </a:r>
            <a:endParaRPr lang="en-CA" sz="3600" b="1" i="1" dirty="0"/>
          </a:p>
        </p:txBody>
      </p:sp>
      <p:sp>
        <p:nvSpPr>
          <p:cNvPr id="3" name="Content Placeholder 2"/>
          <p:cNvSpPr>
            <a:spLocks noGrp="1"/>
          </p:cNvSpPr>
          <p:nvPr>
            <p:ph idx="1"/>
          </p:nvPr>
        </p:nvSpPr>
        <p:spPr/>
        <p:txBody>
          <a:bodyPr>
            <a:normAutofit/>
          </a:bodyPr>
          <a:lstStyle/>
          <a:p>
            <a:r>
              <a:rPr lang="en-CA" i="1" dirty="0" smtClean="0">
                <a:cs typeface="Calibri" panose="020F0502020204030204" pitchFamily="34" charset="0"/>
              </a:rPr>
              <a:t>Gracias </a:t>
            </a:r>
            <a:r>
              <a:rPr lang="en-CA" dirty="0" smtClean="0">
                <a:cs typeface="Calibri" panose="020F0502020204030204" pitchFamily="34" charset="0"/>
              </a:rPr>
              <a:t>expands/clarifies the principles outlined in </a:t>
            </a:r>
            <a:r>
              <a:rPr lang="en-CA" i="1" dirty="0" smtClean="0">
                <a:cs typeface="Calibri" panose="020F0502020204030204" pitchFamily="34" charset="0"/>
              </a:rPr>
              <a:t>Waksdale v. Swegon North America </a:t>
            </a:r>
            <a:r>
              <a:rPr lang="en-CA" dirty="0" smtClean="0">
                <a:cs typeface="Calibri" panose="020F0502020204030204" pitchFamily="34" charset="0"/>
              </a:rPr>
              <a:t>(2020 ONCA 391) – termination language in other provisions of an employment contract, ex. conflict of interest or confidentiality, can render the entire termination scheme unenforceable</a:t>
            </a:r>
          </a:p>
          <a:p>
            <a:r>
              <a:rPr lang="en-CA" dirty="0">
                <a:cs typeface="Calibri" panose="020F0502020204030204" pitchFamily="34" charset="0"/>
              </a:rPr>
              <a:t>L</a:t>
            </a:r>
            <a:r>
              <a:rPr lang="en-CA" dirty="0" smtClean="0">
                <a:cs typeface="Calibri" panose="020F0502020204030204" pitchFamily="34" charset="0"/>
              </a:rPr>
              <a:t>ength of notice periods for employees will depend on the industry itself.</a:t>
            </a:r>
            <a:endParaRPr lang="en-CA" dirty="0" smtClean="0"/>
          </a:p>
          <a:p>
            <a:endParaRPr lang="en-CA" dirty="0" smtClean="0"/>
          </a:p>
        </p:txBody>
      </p:sp>
    </p:spTree>
    <p:extLst>
      <p:ext uri="{BB962C8B-B14F-4D97-AF65-F5344CB8AC3E}">
        <p14:creationId xmlns:p14="http://schemas.microsoft.com/office/powerpoint/2010/main" val="1773387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t>Questions?</a:t>
            </a:r>
            <a:endParaRPr lang="en-CA" b="1" dirty="0"/>
          </a:p>
        </p:txBody>
      </p:sp>
      <p:sp>
        <p:nvSpPr>
          <p:cNvPr id="3" name="Content Placeholder 2"/>
          <p:cNvSpPr>
            <a:spLocks noGrp="1"/>
          </p:cNvSpPr>
          <p:nvPr>
            <p:ph idx="1"/>
          </p:nvPr>
        </p:nvSpPr>
        <p:spPr/>
        <p:txBody>
          <a:bodyPr/>
          <a:lstStyle/>
          <a:p>
            <a:pPr marL="0" indent="0">
              <a:buNone/>
            </a:pPr>
            <a:endParaRPr lang="en-CA" dirty="0"/>
          </a:p>
        </p:txBody>
      </p:sp>
    </p:spTree>
    <p:extLst>
      <p:ext uri="{BB962C8B-B14F-4D97-AF65-F5344CB8AC3E}">
        <p14:creationId xmlns:p14="http://schemas.microsoft.com/office/powerpoint/2010/main" val="1528022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7E987B14-6653-4AE6-9444-54C5167EB4BB}"/>
              </a:ext>
            </a:extLst>
          </p:cNvPr>
          <p:cNvSpPr/>
          <p:nvPr/>
        </p:nvSpPr>
        <p:spPr>
          <a:xfrm>
            <a:off x="0" y="2120601"/>
            <a:ext cx="12192000" cy="3862950"/>
          </a:xfrm>
          <a:prstGeom prst="rect">
            <a:avLst/>
          </a:prstGeom>
          <a:solidFill>
            <a:srgbClr val="002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dirty="0">
              <a:solidFill>
                <a:prstClr val="white"/>
              </a:solidFill>
              <a:latin typeface="Goudy Old Style" panose="02020502050305020303" pitchFamily="18" charset="0"/>
            </a:endParaRPr>
          </a:p>
        </p:txBody>
      </p:sp>
      <p:sp>
        <p:nvSpPr>
          <p:cNvPr id="2" name="Title 1"/>
          <p:cNvSpPr>
            <a:spLocks noGrp="1"/>
          </p:cNvSpPr>
          <p:nvPr>
            <p:ph type="title"/>
          </p:nvPr>
        </p:nvSpPr>
        <p:spPr>
          <a:xfrm>
            <a:off x="831574" y="2909881"/>
            <a:ext cx="10528852" cy="2015410"/>
          </a:xfrm>
        </p:spPr>
        <p:txBody>
          <a:bodyPr>
            <a:noAutofit/>
          </a:bodyPr>
          <a:lstStyle/>
          <a:p>
            <a:pPr>
              <a:lnSpc>
                <a:spcPct val="100000"/>
              </a:lnSpc>
              <a:spcBef>
                <a:spcPts val="0"/>
              </a:spcBef>
              <a:spcAft>
                <a:spcPts val="2400"/>
              </a:spcAft>
            </a:pPr>
            <a:r>
              <a:rPr lang="en-CA" sz="3200" dirty="0" smtClean="0">
                <a:solidFill>
                  <a:schemeClr val="bg1"/>
                </a:solidFill>
              </a:rPr>
              <a:t>Top 10 Employment Law Decisions of 2022</a:t>
            </a:r>
            <a:endParaRPr lang="en-CA" sz="2000" b="1" dirty="0">
              <a:solidFill>
                <a:schemeClr val="bg1"/>
              </a:solidFill>
            </a:endParaRPr>
          </a:p>
        </p:txBody>
      </p:sp>
    </p:spTree>
    <p:extLst>
      <p:ext uri="{BB962C8B-B14F-4D97-AF65-F5344CB8AC3E}">
        <p14:creationId xmlns:p14="http://schemas.microsoft.com/office/powerpoint/2010/main" val="324989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1624"/>
            <a:ext cx="10515600" cy="708247"/>
          </a:xfrm>
        </p:spPr>
        <p:txBody>
          <a:bodyPr/>
          <a:lstStyle/>
          <a:p>
            <a:r>
              <a:rPr lang="en-US" b="1" dirty="0">
                <a:solidFill>
                  <a:srgbClr val="002E56"/>
                </a:solidFill>
              </a:rPr>
              <a:t>Thank you.</a:t>
            </a:r>
            <a:endParaRPr lang="en-CA" b="1" dirty="0">
              <a:solidFill>
                <a:srgbClr val="002E56"/>
              </a:solidFill>
            </a:endParaRPr>
          </a:p>
        </p:txBody>
      </p:sp>
      <p:sp>
        <p:nvSpPr>
          <p:cNvPr id="3" name="Content Placeholder 2"/>
          <p:cNvSpPr>
            <a:spLocks noGrp="1"/>
          </p:cNvSpPr>
          <p:nvPr>
            <p:ph idx="1"/>
          </p:nvPr>
        </p:nvSpPr>
        <p:spPr>
          <a:xfrm>
            <a:off x="838200" y="3924954"/>
            <a:ext cx="10515600" cy="998259"/>
          </a:xfrm>
        </p:spPr>
        <p:txBody>
          <a:bodyPr>
            <a:noAutofit/>
          </a:bodyPr>
          <a:lstStyle/>
          <a:p>
            <a:pPr marL="0" indent="0" algn="ctr">
              <a:buNone/>
            </a:pPr>
            <a:r>
              <a:rPr lang="en-CA" sz="3200" b="1" dirty="0">
                <a:solidFill>
                  <a:srgbClr val="002E56"/>
                </a:solidFill>
                <a:hlinkClick r:id="rId2" tooltip="Phone"/>
              </a:rPr>
              <a:t>m</a:t>
            </a:r>
            <a:r>
              <a:rPr lang="en-CA" sz="3200" b="1" dirty="0" smtClean="0">
                <a:solidFill>
                  <a:srgbClr val="002E56"/>
                </a:solidFill>
                <a:hlinkClick r:id="rId2" tooltip="Phone"/>
              </a:rPr>
              <a:t>arty.rabinovitch@devrylaw.ca</a:t>
            </a:r>
            <a:endParaRPr lang="en-CA" sz="3200" b="1" dirty="0">
              <a:solidFill>
                <a:srgbClr val="002E56"/>
              </a:solidFill>
              <a:latin typeface="Goudy Old Style" panose="02020502050305020303" pitchFamily="18" charset="0"/>
              <a:hlinkClick r:id="rId2" tooltip="Phone"/>
            </a:endParaRPr>
          </a:p>
          <a:p>
            <a:pPr marL="0" indent="0" algn="ctr">
              <a:buNone/>
            </a:pPr>
            <a:r>
              <a:rPr lang="en-CA" sz="3200" b="1" u="sng" dirty="0" smtClean="0">
                <a:solidFill>
                  <a:srgbClr val="002E56"/>
                </a:solidFill>
                <a:latin typeface="Goudy Old Style" panose="02020502050305020303" pitchFamily="18" charset="0"/>
              </a:rPr>
              <a:t>416-446-5826</a:t>
            </a:r>
            <a:endParaRPr lang="en-US" sz="3200" b="1" u="sng" dirty="0">
              <a:solidFill>
                <a:srgbClr val="002E56"/>
              </a:solidFill>
              <a:latin typeface="Goudy Old Style" panose="02020502050305020303" pitchFamily="18" charset="0"/>
              <a:cs typeface="Arial" panose="020B0604020202020204" pitchFamily="34" charset="0"/>
            </a:endParaRPr>
          </a:p>
        </p:txBody>
      </p:sp>
    </p:spTree>
    <p:extLst>
      <p:ext uri="{BB962C8B-B14F-4D97-AF65-F5344CB8AC3E}">
        <p14:creationId xmlns:p14="http://schemas.microsoft.com/office/powerpoint/2010/main" val="3181270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101"/>
            <a:ext cx="10515600" cy="905775"/>
          </a:xfrm>
        </p:spPr>
        <p:txBody>
          <a:bodyPr>
            <a:noAutofit/>
          </a:bodyPr>
          <a:lstStyle/>
          <a:p>
            <a:r>
              <a:rPr lang="en-US" sz="3600" b="1" dirty="0" smtClean="0">
                <a:solidFill>
                  <a:srgbClr val="1F497D">
                    <a:lumMod val="75000"/>
                  </a:srgbClr>
                </a:solidFill>
              </a:rPr>
              <a:t>1. </a:t>
            </a:r>
            <a:r>
              <a:rPr lang="en-US" sz="3600" b="1" i="1" dirty="0" smtClean="0">
                <a:solidFill>
                  <a:srgbClr val="1F497D">
                    <a:lumMod val="75000"/>
                  </a:srgbClr>
                </a:solidFill>
              </a:rPr>
              <a:t>Currie v. Nylene, </a:t>
            </a:r>
            <a:r>
              <a:rPr lang="en-US" sz="3600" b="1" dirty="0" smtClean="0">
                <a:solidFill>
                  <a:srgbClr val="1F497D">
                    <a:lumMod val="75000"/>
                  </a:srgbClr>
                </a:solidFill>
              </a:rPr>
              <a:t>2022 ONCA 209</a:t>
            </a:r>
            <a:endParaRPr lang="en-US" sz="3600" b="1" i="1" dirty="0">
              <a:solidFill>
                <a:srgbClr val="1F497D">
                  <a:lumMod val="75000"/>
                </a:srgbClr>
              </a:solidFill>
            </a:endParaRPr>
          </a:p>
        </p:txBody>
      </p:sp>
      <p:sp>
        <p:nvSpPr>
          <p:cNvPr id="3" name="Content Placeholder 2"/>
          <p:cNvSpPr>
            <a:spLocks noGrp="1"/>
          </p:cNvSpPr>
          <p:nvPr>
            <p:ph idx="1"/>
          </p:nvPr>
        </p:nvSpPr>
        <p:spPr>
          <a:xfrm>
            <a:off x="838200" y="2561215"/>
            <a:ext cx="10515600" cy="3886686"/>
          </a:xfrm>
        </p:spPr>
        <p:txBody>
          <a:bodyPr>
            <a:normAutofit/>
          </a:bodyPr>
          <a:lstStyle/>
          <a:p>
            <a:pPr>
              <a:spcBef>
                <a:spcPts val="0"/>
              </a:spcBef>
              <a:spcAft>
                <a:spcPts val="400"/>
              </a:spcAft>
            </a:pPr>
            <a:r>
              <a:rPr lang="en-US" dirty="0" smtClean="0">
                <a:cs typeface="Calibri" panose="020F0502020204030204" pitchFamily="34" charset="0"/>
              </a:rPr>
              <a:t>The employee commenced an action for damages related to the termination of her employment without cause</a:t>
            </a:r>
          </a:p>
          <a:p>
            <a:pPr>
              <a:spcBef>
                <a:spcPts val="0"/>
              </a:spcBef>
              <a:spcAft>
                <a:spcPts val="400"/>
              </a:spcAft>
            </a:pPr>
            <a:r>
              <a:rPr lang="en-US" dirty="0" smtClean="0">
                <a:cs typeface="Calibri" panose="020F0502020204030204" pitchFamily="34" charset="0"/>
              </a:rPr>
              <a:t>The employee was 58 years old at the time of dismissal and worked for the defendant for her entire working career in a very specialized manufacturing field</a:t>
            </a:r>
          </a:p>
          <a:p>
            <a:pPr>
              <a:spcBef>
                <a:spcPts val="0"/>
              </a:spcBef>
              <a:spcAft>
                <a:spcPts val="400"/>
              </a:spcAft>
            </a:pPr>
            <a:r>
              <a:rPr lang="en-US" dirty="0" smtClean="0">
                <a:cs typeface="Calibri" panose="020F0502020204030204" pitchFamily="34" charset="0"/>
              </a:rPr>
              <a:t>The employee argued that due to the age, experience, training, and qualifications of the employee, the common law reasonable notice period should be twenty-six (26) months.</a:t>
            </a:r>
          </a:p>
          <a:p>
            <a:pPr lvl="1">
              <a:spcBef>
                <a:spcPts val="0"/>
              </a:spcBef>
              <a:spcAft>
                <a:spcPts val="400"/>
              </a:spcAft>
            </a:pPr>
            <a:endParaRPr lang="en-US" dirty="0" smtClean="0">
              <a:cs typeface="Calibri" panose="020F0502020204030204" pitchFamily="34" charset="0"/>
            </a:endParaRPr>
          </a:p>
          <a:p>
            <a:pPr>
              <a:spcBef>
                <a:spcPts val="0"/>
              </a:spcBef>
              <a:spcAft>
                <a:spcPts val="400"/>
              </a:spcAft>
            </a:pPr>
            <a:endParaRPr lang="en-US" sz="3600" dirty="0" smtClean="0">
              <a:cs typeface="Calibri" panose="020F0502020204030204" pitchFamily="34" charset="0"/>
            </a:endParaRPr>
          </a:p>
        </p:txBody>
      </p:sp>
    </p:spTree>
    <p:extLst>
      <p:ext uri="{BB962C8B-B14F-4D97-AF65-F5344CB8AC3E}">
        <p14:creationId xmlns:p14="http://schemas.microsoft.com/office/powerpoint/2010/main" val="551817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101"/>
            <a:ext cx="10515600" cy="905775"/>
          </a:xfrm>
        </p:spPr>
        <p:txBody>
          <a:bodyPr>
            <a:noAutofit/>
          </a:bodyPr>
          <a:lstStyle/>
          <a:p>
            <a:r>
              <a:rPr lang="en-US" sz="3600" b="1" i="1" dirty="0">
                <a:solidFill>
                  <a:srgbClr val="1F497D">
                    <a:lumMod val="75000"/>
                  </a:srgbClr>
                </a:solidFill>
              </a:rPr>
              <a:t>Currie v. Nylene, </a:t>
            </a:r>
            <a:r>
              <a:rPr lang="en-US" sz="3600" b="1" dirty="0">
                <a:solidFill>
                  <a:srgbClr val="1F497D">
                    <a:lumMod val="75000"/>
                  </a:srgbClr>
                </a:solidFill>
              </a:rPr>
              <a:t>2022 ONCA 209</a:t>
            </a:r>
          </a:p>
        </p:txBody>
      </p:sp>
      <p:sp>
        <p:nvSpPr>
          <p:cNvPr id="3" name="Content Placeholder 2"/>
          <p:cNvSpPr>
            <a:spLocks noGrp="1"/>
          </p:cNvSpPr>
          <p:nvPr>
            <p:ph idx="1"/>
          </p:nvPr>
        </p:nvSpPr>
        <p:spPr>
          <a:xfrm>
            <a:off x="838200" y="2561215"/>
            <a:ext cx="10515600" cy="3886686"/>
          </a:xfrm>
        </p:spPr>
        <p:txBody>
          <a:bodyPr>
            <a:normAutofit lnSpcReduction="10000"/>
          </a:bodyPr>
          <a:lstStyle/>
          <a:p>
            <a:pPr>
              <a:spcBef>
                <a:spcPts val="0"/>
              </a:spcBef>
              <a:spcAft>
                <a:spcPts val="400"/>
              </a:spcAft>
            </a:pPr>
            <a:r>
              <a:rPr lang="en-US" dirty="0" smtClean="0">
                <a:cs typeface="Calibri" panose="020F0502020204030204" pitchFamily="34" charset="0"/>
              </a:rPr>
              <a:t>At common law</a:t>
            </a:r>
            <a:r>
              <a:rPr lang="en-US" i="1" dirty="0" smtClean="0">
                <a:cs typeface="Calibri" panose="020F0502020204030204" pitchFamily="34" charset="0"/>
              </a:rPr>
              <a:t>, </a:t>
            </a:r>
            <a:r>
              <a:rPr lang="en-US" dirty="0" smtClean="0">
                <a:cs typeface="Calibri" panose="020F0502020204030204" pitchFamily="34" charset="0"/>
              </a:rPr>
              <a:t>twenty-four (24) months is the unofficial “cap” for common law reasonable notice period </a:t>
            </a:r>
          </a:p>
          <a:p>
            <a:pPr>
              <a:spcBef>
                <a:spcPts val="0"/>
              </a:spcBef>
              <a:spcAft>
                <a:spcPts val="400"/>
              </a:spcAft>
            </a:pPr>
            <a:r>
              <a:rPr lang="en-US" dirty="0" smtClean="0">
                <a:cs typeface="Calibri" panose="020F0502020204030204" pitchFamily="34" charset="0"/>
              </a:rPr>
              <a:t>As per </a:t>
            </a:r>
            <a:r>
              <a:rPr lang="en-US" i="1" dirty="0" smtClean="0">
                <a:cs typeface="Calibri" panose="020F0502020204030204" pitchFamily="34" charset="0"/>
              </a:rPr>
              <a:t>Dawe v. The Equitable Life Insurance Company of Canada, </a:t>
            </a:r>
            <a:r>
              <a:rPr lang="en-US" dirty="0" smtClean="0">
                <a:cs typeface="Calibri" panose="020F0502020204030204" pitchFamily="34" charset="0"/>
              </a:rPr>
              <a:t>2019 ONCA 512, there must be “exceptional circumstances” for the notice period to exceed </a:t>
            </a:r>
            <a:r>
              <a:rPr lang="en-US" dirty="0">
                <a:cs typeface="Calibri" panose="020F0502020204030204" pitchFamily="34" charset="0"/>
              </a:rPr>
              <a:t>twenty-four </a:t>
            </a:r>
            <a:r>
              <a:rPr lang="en-US" dirty="0" smtClean="0">
                <a:cs typeface="Calibri" panose="020F0502020204030204" pitchFamily="34" charset="0"/>
              </a:rPr>
              <a:t>(24) months </a:t>
            </a:r>
            <a:r>
              <a:rPr lang="en-US" i="1" dirty="0" smtClean="0">
                <a:cs typeface="Calibri" panose="020F0502020204030204" pitchFamily="34" charset="0"/>
              </a:rPr>
              <a:t> </a:t>
            </a:r>
          </a:p>
          <a:p>
            <a:pPr>
              <a:spcBef>
                <a:spcPts val="0"/>
              </a:spcBef>
              <a:spcAft>
                <a:spcPts val="400"/>
              </a:spcAft>
            </a:pPr>
            <a:r>
              <a:rPr lang="en-US" dirty="0" smtClean="0">
                <a:cs typeface="Calibri" panose="020F0502020204030204" pitchFamily="34" charset="0"/>
              </a:rPr>
              <a:t>Ontario Superior Court: Exceptional circumstances present in this case to justify a twenty-six (26) month notice period</a:t>
            </a:r>
          </a:p>
          <a:p>
            <a:pPr lvl="1">
              <a:spcBef>
                <a:spcPts val="0"/>
              </a:spcBef>
              <a:spcAft>
                <a:spcPts val="400"/>
              </a:spcAft>
            </a:pPr>
            <a:r>
              <a:rPr lang="en-US" dirty="0" smtClean="0">
                <a:cs typeface="Calibri" panose="020F0502020204030204" pitchFamily="34" charset="0"/>
              </a:rPr>
              <a:t>Factors included: plaintiff’s age (58 years old), highly specialized work skills in fiber production operation, limited work experience with one employer, plaintiff’s limited education (high school) and skills not easily transferable which would make it hard for the employee to find a new job</a:t>
            </a:r>
            <a:endParaRPr lang="en-US" dirty="0">
              <a:cs typeface="Calibri" panose="020F0502020204030204" pitchFamily="34" charset="0"/>
            </a:endParaRPr>
          </a:p>
        </p:txBody>
      </p:sp>
    </p:spTree>
    <p:extLst>
      <p:ext uri="{BB962C8B-B14F-4D97-AF65-F5344CB8AC3E}">
        <p14:creationId xmlns:p14="http://schemas.microsoft.com/office/powerpoint/2010/main" val="2427031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101"/>
            <a:ext cx="10515600" cy="905775"/>
          </a:xfrm>
        </p:spPr>
        <p:txBody>
          <a:bodyPr>
            <a:noAutofit/>
          </a:bodyPr>
          <a:lstStyle/>
          <a:p>
            <a:r>
              <a:rPr lang="en-US" sz="3600" b="1" i="1" dirty="0">
                <a:solidFill>
                  <a:srgbClr val="1F497D">
                    <a:lumMod val="75000"/>
                  </a:srgbClr>
                </a:solidFill>
              </a:rPr>
              <a:t>Currie v. Nylene, </a:t>
            </a:r>
            <a:r>
              <a:rPr lang="en-US" sz="3600" b="1" dirty="0">
                <a:solidFill>
                  <a:srgbClr val="1F497D">
                    <a:lumMod val="75000"/>
                  </a:srgbClr>
                </a:solidFill>
              </a:rPr>
              <a:t>2022 ONCA 209</a:t>
            </a:r>
            <a:endParaRPr lang="en-US" sz="2800" b="1" dirty="0">
              <a:solidFill>
                <a:srgbClr val="1F497D">
                  <a:lumMod val="75000"/>
                </a:srgbClr>
              </a:solidFill>
            </a:endParaRPr>
          </a:p>
        </p:txBody>
      </p:sp>
      <p:sp>
        <p:nvSpPr>
          <p:cNvPr id="3" name="Content Placeholder 2"/>
          <p:cNvSpPr>
            <a:spLocks noGrp="1"/>
          </p:cNvSpPr>
          <p:nvPr>
            <p:ph idx="1"/>
          </p:nvPr>
        </p:nvSpPr>
        <p:spPr>
          <a:xfrm>
            <a:off x="838200" y="2561215"/>
            <a:ext cx="10515600" cy="3886686"/>
          </a:xfrm>
        </p:spPr>
        <p:txBody>
          <a:bodyPr>
            <a:normAutofit lnSpcReduction="10000"/>
          </a:bodyPr>
          <a:lstStyle/>
          <a:p>
            <a:pPr lvl="0">
              <a:spcBef>
                <a:spcPts val="0"/>
              </a:spcBef>
              <a:spcAft>
                <a:spcPts val="400"/>
              </a:spcAft>
            </a:pPr>
            <a:r>
              <a:rPr lang="en-US" dirty="0" smtClean="0">
                <a:cs typeface="Calibri" panose="020F0502020204030204" pitchFamily="34" charset="0"/>
              </a:rPr>
              <a:t>Employer appealed – argued that the trial judge erred by exceeding the “maximum” reasonable notice period of twenty-four (24) months as there was no basis to justify a longer notice period.</a:t>
            </a:r>
          </a:p>
          <a:p>
            <a:pPr lvl="0">
              <a:spcBef>
                <a:spcPts val="0"/>
              </a:spcBef>
              <a:spcAft>
                <a:spcPts val="400"/>
              </a:spcAft>
            </a:pPr>
            <a:r>
              <a:rPr lang="en-US" dirty="0" smtClean="0">
                <a:cs typeface="Calibri" panose="020F0502020204030204" pitchFamily="34" charset="0"/>
              </a:rPr>
              <a:t>Ontario Court of Appeal: Upheld trial judge’s decision</a:t>
            </a:r>
          </a:p>
          <a:p>
            <a:pPr lvl="1">
              <a:spcBef>
                <a:spcPts val="0"/>
              </a:spcBef>
              <a:spcAft>
                <a:spcPts val="400"/>
              </a:spcAft>
            </a:pPr>
            <a:r>
              <a:rPr lang="en-US" dirty="0" smtClean="0">
                <a:cs typeface="Calibri" panose="020F0502020204030204" pitchFamily="34" charset="0"/>
              </a:rPr>
              <a:t>The facts that were provided to the trial judge provided substantial support for the finding that there were exceptional circumstances which warranted a twenty-six (26) month notice period </a:t>
            </a:r>
          </a:p>
          <a:p>
            <a:pPr lvl="1">
              <a:spcBef>
                <a:spcPts val="0"/>
              </a:spcBef>
              <a:spcAft>
                <a:spcPts val="400"/>
              </a:spcAft>
            </a:pPr>
            <a:r>
              <a:rPr lang="en-US" dirty="0" smtClean="0">
                <a:cs typeface="Calibri" panose="020F0502020204030204" pitchFamily="34" charset="0"/>
              </a:rPr>
              <a:t>Given the plaintiff’s age, limited education and skill set, the termination “was equivalent to a forced retirement.”</a:t>
            </a:r>
          </a:p>
          <a:p>
            <a:pPr>
              <a:spcBef>
                <a:spcPts val="0"/>
              </a:spcBef>
              <a:spcAft>
                <a:spcPts val="400"/>
              </a:spcAft>
            </a:pPr>
            <a:r>
              <a:rPr lang="en-US" dirty="0" smtClean="0">
                <a:cs typeface="Calibri" panose="020F0502020204030204" pitchFamily="34" charset="0"/>
              </a:rPr>
              <a:t>Trial judge correctly applied the </a:t>
            </a:r>
            <a:r>
              <a:rPr lang="en-US" i="1" dirty="0" smtClean="0">
                <a:cs typeface="Calibri" panose="020F0502020204030204" pitchFamily="34" charset="0"/>
              </a:rPr>
              <a:t>Bardal </a:t>
            </a:r>
            <a:r>
              <a:rPr lang="en-US" dirty="0" smtClean="0">
                <a:cs typeface="Calibri" panose="020F0502020204030204" pitchFamily="34" charset="0"/>
              </a:rPr>
              <a:t>factors to the reasonable notice analysis</a:t>
            </a:r>
          </a:p>
          <a:p>
            <a:pPr lvl="0">
              <a:spcBef>
                <a:spcPts val="0"/>
              </a:spcBef>
              <a:spcAft>
                <a:spcPts val="400"/>
              </a:spcAft>
            </a:pPr>
            <a:endParaRPr lang="en-US" dirty="0">
              <a:cs typeface="Calibri" panose="020F0502020204030204" pitchFamily="34" charset="0"/>
            </a:endParaRPr>
          </a:p>
          <a:p>
            <a:pPr>
              <a:spcBef>
                <a:spcPts val="0"/>
              </a:spcBef>
              <a:spcAft>
                <a:spcPts val="400"/>
              </a:spcAft>
            </a:pPr>
            <a:endParaRPr lang="en-US" sz="1800" dirty="0">
              <a:cs typeface="Calibri" panose="020F0502020204030204" pitchFamily="34" charset="0"/>
            </a:endParaRPr>
          </a:p>
        </p:txBody>
      </p:sp>
    </p:spTree>
    <p:extLst>
      <p:ext uri="{BB962C8B-B14F-4D97-AF65-F5344CB8AC3E}">
        <p14:creationId xmlns:p14="http://schemas.microsoft.com/office/powerpoint/2010/main" val="3530863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49101"/>
            <a:ext cx="10515600" cy="905775"/>
          </a:xfrm>
        </p:spPr>
        <p:txBody>
          <a:bodyPr>
            <a:noAutofit/>
          </a:bodyPr>
          <a:lstStyle/>
          <a:p>
            <a:r>
              <a:rPr lang="en-US" sz="3600" b="1" i="1" dirty="0">
                <a:solidFill>
                  <a:srgbClr val="1F497D">
                    <a:lumMod val="75000"/>
                  </a:srgbClr>
                </a:solidFill>
              </a:rPr>
              <a:t>Currie v. Nylene, </a:t>
            </a:r>
            <a:r>
              <a:rPr lang="en-US" sz="3600" b="1" dirty="0">
                <a:solidFill>
                  <a:srgbClr val="1F497D">
                    <a:lumMod val="75000"/>
                  </a:srgbClr>
                </a:solidFill>
              </a:rPr>
              <a:t>2022 ONCA 209</a:t>
            </a:r>
            <a:endParaRPr lang="en-US" sz="2800" b="1" dirty="0">
              <a:solidFill>
                <a:srgbClr val="1F497D">
                  <a:lumMod val="75000"/>
                </a:srgbClr>
              </a:solidFill>
            </a:endParaRPr>
          </a:p>
        </p:txBody>
      </p:sp>
      <p:sp>
        <p:nvSpPr>
          <p:cNvPr id="3" name="Content Placeholder 2"/>
          <p:cNvSpPr>
            <a:spLocks noGrp="1"/>
          </p:cNvSpPr>
          <p:nvPr>
            <p:ph idx="1"/>
          </p:nvPr>
        </p:nvSpPr>
        <p:spPr>
          <a:xfrm>
            <a:off x="838200" y="2561215"/>
            <a:ext cx="10515600" cy="3886686"/>
          </a:xfrm>
        </p:spPr>
        <p:txBody>
          <a:bodyPr>
            <a:normAutofit/>
          </a:bodyPr>
          <a:lstStyle/>
          <a:p>
            <a:pPr lvl="0">
              <a:spcBef>
                <a:spcPts val="0"/>
              </a:spcBef>
              <a:spcAft>
                <a:spcPts val="400"/>
              </a:spcAft>
            </a:pPr>
            <a:r>
              <a:rPr lang="en-US" sz="3200" dirty="0" smtClean="0">
                <a:cs typeface="Calibri" panose="020F0502020204030204" pitchFamily="34" charset="0"/>
              </a:rPr>
              <a:t>Takeaway: </a:t>
            </a:r>
            <a:r>
              <a:rPr lang="en-US" sz="3200" i="1" dirty="0" smtClean="0">
                <a:cs typeface="Calibri" panose="020F0502020204030204" pitchFamily="34" charset="0"/>
              </a:rPr>
              <a:t>Currie </a:t>
            </a:r>
            <a:r>
              <a:rPr lang="en-US" sz="3200" dirty="0" smtClean="0">
                <a:cs typeface="Calibri" panose="020F0502020204030204" pitchFamily="34" charset="0"/>
              </a:rPr>
              <a:t>provides an example of a situation where courts will deviate from the accepted common law reasonable notice “cap” of twenty-four (24) months.</a:t>
            </a:r>
          </a:p>
          <a:p>
            <a:pPr lvl="0">
              <a:spcBef>
                <a:spcPts val="0"/>
              </a:spcBef>
              <a:spcAft>
                <a:spcPts val="400"/>
              </a:spcAft>
            </a:pPr>
            <a:r>
              <a:rPr lang="en-US" sz="3200" dirty="0" smtClean="0">
                <a:cs typeface="Calibri" panose="020F0502020204030204" pitchFamily="34" charset="0"/>
              </a:rPr>
              <a:t>Example of “exceptional circumstances” which resulted in a notice period of more than twenty-four (24) months.</a:t>
            </a:r>
            <a:endParaRPr lang="en-US" sz="3200" dirty="0">
              <a:cs typeface="Calibri" panose="020F0502020204030204" pitchFamily="34" charset="0"/>
            </a:endParaRPr>
          </a:p>
          <a:p>
            <a:pPr marL="0" indent="0">
              <a:spcBef>
                <a:spcPts val="0"/>
              </a:spcBef>
              <a:spcAft>
                <a:spcPts val="400"/>
              </a:spcAft>
              <a:buNone/>
            </a:pPr>
            <a:endParaRPr lang="en-US" sz="1800" dirty="0">
              <a:cs typeface="Calibri" panose="020F0502020204030204" pitchFamily="34" charset="0"/>
            </a:endParaRPr>
          </a:p>
        </p:txBody>
      </p:sp>
    </p:spTree>
    <p:extLst>
      <p:ext uri="{BB962C8B-B14F-4D97-AF65-F5344CB8AC3E}">
        <p14:creationId xmlns:p14="http://schemas.microsoft.com/office/powerpoint/2010/main" val="356102614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4063</Words>
  <Application>Microsoft Office PowerPoint</Application>
  <PresentationFormat>Widescreen</PresentationFormat>
  <Paragraphs>185</Paragraphs>
  <Slides>50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Calibri</vt:lpstr>
      <vt:lpstr>Goudy Old Style</vt:lpstr>
      <vt:lpstr>Calibri Light</vt:lpstr>
      <vt:lpstr>Arial</vt:lpstr>
      <vt:lpstr>1_Office Theme</vt:lpstr>
      <vt:lpstr>PowerPoint Presentation</vt:lpstr>
      <vt:lpstr>PowerPoint Presentation</vt:lpstr>
      <vt:lpstr>PowerPoint Presentation</vt:lpstr>
      <vt:lpstr>PowerPoint Presentation</vt:lpstr>
      <vt:lpstr>Top 10 Employment Law Decisions of 2022</vt:lpstr>
      <vt:lpstr>1. Currie v. Nylene, 2022 ONCA 209</vt:lpstr>
      <vt:lpstr>Currie v. Nylene, 2022 ONCA 209</vt:lpstr>
      <vt:lpstr>Currie v. Nylene, 2022 ONCA 209</vt:lpstr>
      <vt:lpstr>Currie v. Nylene, 2022 ONCA 209</vt:lpstr>
      <vt:lpstr>2. Taylor v. Hanley Hospitality Inc., 2022 ONCA 376</vt:lpstr>
      <vt:lpstr>Taylor v. Hanley Hospitality Inc., 2022 ONCA 376</vt:lpstr>
      <vt:lpstr>Taylor v. Hanley Hospitality Inc., 2022 ONCA 376</vt:lpstr>
      <vt:lpstr>Taylor v. Hanley Hospitality Inc., 2022 ONCA 376</vt:lpstr>
      <vt:lpstr>Taylor v. Hanley Hospitality Inc., 2022 ONCA 376</vt:lpstr>
      <vt:lpstr>3. Render v. ThyssenKrupp Elevator (Canada) Limited, 2022 ONCA 310</vt:lpstr>
      <vt:lpstr>Render v. ThyssenKrupp Elevator (Canada) Limited, 2022 ONCA 310</vt:lpstr>
      <vt:lpstr>Render v. ThyssenKrupp Elevator (Canada) Limited, 2022 ONCA 310</vt:lpstr>
      <vt:lpstr>Render v. ThyssenKrupp Elevator (Canada) Limited, 2022 ONCA 310</vt:lpstr>
      <vt:lpstr>Render v. ThyssenKrupp Elevator (Canada) Limited, 2022 ONCA 310</vt:lpstr>
      <vt:lpstr>4. Rahman v. Cannon Design Architecture Inc., 2022 ONCA 451</vt:lpstr>
      <vt:lpstr>Rahman v. Cannon Design Architecture Inc., 2022 ONCA 451</vt:lpstr>
      <vt:lpstr>Rahman v. Cannon Design Architecture Inc., 2022 ONCA 451</vt:lpstr>
      <vt:lpstr>Rahman v. Cannon Design Architecture Inc., 2022 ONCA 451</vt:lpstr>
      <vt:lpstr>5. Weilgosh v. London District Catholic School Board, 2022 HRTO 1194</vt:lpstr>
      <vt:lpstr> Weilgosh v. London District Catholic School Board, 2022 HRTO 1194</vt:lpstr>
      <vt:lpstr> Weilgosh v. London District Catholic School Board, 2022 HRTO 1194</vt:lpstr>
      <vt:lpstr> Weilgosh v. London District Catholic School Board, 2022 HRTO 1194</vt:lpstr>
      <vt:lpstr>6. Bowen v. JC Clark Ltd., 2022 ONCA 614</vt:lpstr>
      <vt:lpstr>Bowen v. JC Clark Ltd., 2022 ONCA 614</vt:lpstr>
      <vt:lpstr>Bowen v. JC Clark Ltd., 2022 ONCA 614</vt:lpstr>
      <vt:lpstr>Bowen v. JC Clark Ltd., 2022 ONCA 614</vt:lpstr>
      <vt:lpstr>7. Lake v. La Presse, 2022 ONCA 742</vt:lpstr>
      <vt:lpstr>Lake v. La Presse, 2022 ONCA 742</vt:lpstr>
      <vt:lpstr>Lake v. La Presse, 2022 ONCA 742</vt:lpstr>
      <vt:lpstr>Lake v. La Presse, 2022 ONCA 742</vt:lpstr>
      <vt:lpstr>8. Dagenais v. Pellerin, 2022 ONCA 76</vt:lpstr>
      <vt:lpstr>Dagenais v. Pellerin, 2022 ONCA 76</vt:lpstr>
      <vt:lpstr>Dagenais v. Pellerin, 2022 ONCA 76</vt:lpstr>
      <vt:lpstr>Dagenais v. Pellerin, 2022 ONCA 76</vt:lpstr>
      <vt:lpstr>9A. Parmar v. Tribe Management Inc., 2022 BCSC 1675</vt:lpstr>
      <vt:lpstr>9A. Parmar v. Tribe Management Inc., 2022 BCSC 1675</vt:lpstr>
      <vt:lpstr>9B Toronto Professional Fire Fighters’ Association, I.A.A.F. Local 3888 v. City of Toronto (August 26, 2022)</vt:lpstr>
      <vt:lpstr>Parmar and Toronto Firefighter </vt:lpstr>
      <vt:lpstr>10: Gracias v. Dr. David Walt Dentistry, 2022 ONSC 2967</vt:lpstr>
      <vt:lpstr>Gracias v. Dr. David Walt Dentistry, 2022 ONSC 2967</vt:lpstr>
      <vt:lpstr>10: Gracias v. Dr. David Walt Dentistry, 2022 ONSC 2967</vt:lpstr>
      <vt:lpstr>10: Gracias v. Dr. David Walt Dentistry, 2022 ONSC 2967</vt:lpstr>
      <vt:lpstr>10: Gracias v. Dr. David Walt Dentistry, 2022 ONSC 2967</vt:lpstr>
      <vt:lpstr>Questions?</vt:lpstr>
      <vt:lpstr>Thank you.</vt:lpstr>
    </vt:vector>
  </TitlesOfParts>
  <Company>Devry Smith Frank LLP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Fauzan Siddiqui</dc:creator>
  <cp:lastModifiedBy>Marty Rabinovitch</cp:lastModifiedBy>
  <cp:revision>432</cp:revision>
  <dcterms:created xsi:type="dcterms:W3CDTF">2021-03-19T16:34:57Z</dcterms:created>
  <dcterms:modified xsi:type="dcterms:W3CDTF">2022-12-14T05:30:56Z</dcterms:modified>
</cp:coreProperties>
</file>